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9144000"/>
  <p:notesSz cx="6858000" cy="9144000"/>
  <p:embeddedFontLs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hJdsdKZt/P0XtJ7koA5bfdR2C/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Lato-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ato-italic.fntdata"/><Relationship Id="rId10" Type="http://schemas.openxmlformats.org/officeDocument/2006/relationships/slide" Target="slides/slide6.xml"/><Relationship Id="rId54" Type="http://schemas.openxmlformats.org/officeDocument/2006/relationships/font" Target="fonts/Lato-bold.fntdata"/><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a05de113f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5a05de113f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a05de113f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25a05de113f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18ed3ce4e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318ed3ce4e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18ed3ce4e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318ed3ce4e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a6e67a59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5a6e67a595_0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a05de1284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5a05de1284_3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a05de1284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5a05de1284_3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18ed3ce4e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318ed3ce4e_0_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18ed3ce4e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318ed3ce4e_1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a05de1284_3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25a05de1284_3_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a05de1284_3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5a05de1284_3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18ed3ce4e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318ed3ce4e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18ed3ce4e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318ed3ce4e_1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18ed3ce4e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318ed3ce4e_1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f412fe7c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5f412fe7c9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f412fe7c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5f412fe7c9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a4bf9e380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5a4bf9e380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a4bf9e380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5a4bf9e380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18ed3ce4e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318ed3ce4e_1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a4bf9e3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5a4bf9e38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a4bf9e380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25a4bf9e380_0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a4bf9e380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5a4bf9e380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5a05de1284_3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25a05de1284_3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a05de1284_3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25a05de1284_3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a05de1284_3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25a05de1284_3_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a05de1284_3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5a05de1284_3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a05de1284_3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25a05de1284_3_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a05de1284_3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25a05de1284_3_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d5ba56b0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8d5ba56b01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18ed3ce4e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2318ed3ce4e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18ed3ce4e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318ed3ce4e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18ed3ce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318ed3ce4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a4bf9e380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5a4bf9e380_0_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2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2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27"/>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0"/>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21"/>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21"/>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2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2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2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2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3"/>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23"/>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24"/>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4"/>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2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2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1F3864"/>
                </a:solidFill>
                <a:latin typeface="Lato"/>
                <a:ea typeface="Lato"/>
                <a:cs typeface="Lato"/>
                <a:sym typeface="Lato"/>
              </a:defRPr>
            </a:lvl1pPr>
            <a:lvl2pPr indent="0" lvl="1" marL="0" marR="0" rtl="0" algn="r">
              <a:spcBef>
                <a:spcPts val="0"/>
              </a:spcBef>
              <a:buNone/>
              <a:defRPr b="1" sz="1200">
                <a:solidFill>
                  <a:srgbClr val="1F3864"/>
                </a:solidFill>
                <a:latin typeface="Lato"/>
                <a:ea typeface="Lato"/>
                <a:cs typeface="Lato"/>
                <a:sym typeface="Lato"/>
              </a:defRPr>
            </a:lvl2pPr>
            <a:lvl3pPr indent="0" lvl="2" marL="0" marR="0" rtl="0" algn="r">
              <a:spcBef>
                <a:spcPts val="0"/>
              </a:spcBef>
              <a:buNone/>
              <a:defRPr b="1" sz="1200">
                <a:solidFill>
                  <a:srgbClr val="1F3864"/>
                </a:solidFill>
                <a:latin typeface="Lato"/>
                <a:ea typeface="Lato"/>
                <a:cs typeface="Lato"/>
                <a:sym typeface="Lato"/>
              </a:defRPr>
            </a:lvl3pPr>
            <a:lvl4pPr indent="0" lvl="3" marL="0" marR="0" rtl="0" algn="r">
              <a:spcBef>
                <a:spcPts val="0"/>
              </a:spcBef>
              <a:buNone/>
              <a:defRPr b="1" sz="1200">
                <a:solidFill>
                  <a:srgbClr val="1F3864"/>
                </a:solidFill>
                <a:latin typeface="Lato"/>
                <a:ea typeface="Lato"/>
                <a:cs typeface="Lato"/>
                <a:sym typeface="Lato"/>
              </a:defRPr>
            </a:lvl4pPr>
            <a:lvl5pPr indent="0" lvl="4" marL="0" marR="0" rtl="0" algn="r">
              <a:spcBef>
                <a:spcPts val="0"/>
              </a:spcBef>
              <a:buNone/>
              <a:defRPr b="1" sz="1200">
                <a:solidFill>
                  <a:srgbClr val="1F3864"/>
                </a:solidFill>
                <a:latin typeface="Lato"/>
                <a:ea typeface="Lato"/>
                <a:cs typeface="Lato"/>
                <a:sym typeface="Lato"/>
              </a:defRPr>
            </a:lvl5pPr>
            <a:lvl6pPr indent="0" lvl="5" marL="0" marR="0" rtl="0" algn="r">
              <a:spcBef>
                <a:spcPts val="0"/>
              </a:spcBef>
              <a:buNone/>
              <a:defRPr b="1" sz="1200">
                <a:solidFill>
                  <a:srgbClr val="1F3864"/>
                </a:solidFill>
                <a:latin typeface="Lato"/>
                <a:ea typeface="Lato"/>
                <a:cs typeface="Lato"/>
                <a:sym typeface="Lato"/>
              </a:defRPr>
            </a:lvl6pPr>
            <a:lvl7pPr indent="0" lvl="6" marL="0" marR="0" rtl="0" algn="r">
              <a:spcBef>
                <a:spcPts val="0"/>
              </a:spcBef>
              <a:buNone/>
              <a:defRPr b="1" sz="1200">
                <a:solidFill>
                  <a:srgbClr val="1F3864"/>
                </a:solidFill>
                <a:latin typeface="Lato"/>
                <a:ea typeface="Lato"/>
                <a:cs typeface="Lato"/>
                <a:sym typeface="Lato"/>
              </a:defRPr>
            </a:lvl7pPr>
            <a:lvl8pPr indent="0" lvl="7" marL="0" marR="0" rtl="0" algn="r">
              <a:spcBef>
                <a:spcPts val="0"/>
              </a:spcBef>
              <a:buNone/>
              <a:defRPr b="1" sz="1200">
                <a:solidFill>
                  <a:srgbClr val="1F3864"/>
                </a:solidFill>
                <a:latin typeface="Lato"/>
                <a:ea typeface="Lato"/>
                <a:cs typeface="Lato"/>
                <a:sym typeface="Lato"/>
              </a:defRPr>
            </a:lvl8pPr>
            <a:lvl9pPr indent="0" lvl="8" marL="0" marR="0" rtl="0" algn="r">
              <a:spcBef>
                <a:spcPts val="0"/>
              </a:spcBef>
              <a:buNone/>
              <a:defRPr b="1" sz="1200">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5"/>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26"/>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26"/>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2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2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5"/>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29" name="Google Shape;129;p5"/>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Nhận xét chung</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 nguồn hiện tại khó để mở rộng, nếu cần phát triển tính năng mới thì sẽ gây khó khan cho developer.</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Vi phạm các tắc về SOLID, clean code</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Chưa áp dùng nhiều design pattern</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Vi phạm các quy tắc về coupling, cohesion</a:t>
            </a: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6"/>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36" name="Google Shape;136;p6"/>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utils/</a:t>
            </a:r>
            <a:r>
              <a:rPr b="0" i="0" lang="en-US" sz="2800" u="none" cap="none" strike="noStrike">
                <a:solidFill>
                  <a:schemeClr val="dk1"/>
                </a:solidFill>
                <a:latin typeface="Calibri"/>
                <a:ea typeface="Calibri"/>
                <a:cs typeface="Calibri"/>
                <a:sym typeface="Calibri"/>
              </a:rPr>
              <a:t>ApplicationProgrammingInterface,</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	allowMethods()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7" name="Google Shape;137;p6"/>
          <p:cNvSpPr txBox="1"/>
          <p:nvPr/>
        </p:nvSpPr>
        <p:spPr>
          <a:xfrm>
            <a:off x="235076" y="710140"/>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Content Coupling</a:t>
            </a:r>
            <a:endParaRPr/>
          </a:p>
        </p:txBody>
      </p:sp>
      <p:sp>
        <p:nvSpPr>
          <p:cNvPr id="138" name="Google Shape;138;p6"/>
          <p:cNvSpPr txBox="1"/>
          <p:nvPr/>
        </p:nvSpPr>
        <p:spPr>
          <a:xfrm>
            <a:off x="254052" y="2174013"/>
            <a:ext cx="2730688" cy="31743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lang="en-US" sz="2200" u="none">
                <a:solidFill>
                  <a:schemeClr val="dk1"/>
                </a:solidFill>
                <a:latin typeface="Arial"/>
                <a:ea typeface="Arial"/>
                <a:cs typeface="Arial"/>
                <a:sym typeface="Arial"/>
              </a:rPr>
              <a:t>Mô tả: Interface </a:t>
            </a:r>
            <a:r>
              <a:rPr b="0" i="0" lang="en-US" sz="2200" u="none" strike="noStrike">
                <a:solidFill>
                  <a:srgbClr val="000000"/>
                </a:solidFill>
                <a:latin typeface="Times New Roman"/>
                <a:ea typeface="Times New Roman"/>
                <a:cs typeface="Times New Roman"/>
                <a:sym typeface="Times New Roman"/>
              </a:rPr>
              <a:t>có chức năng cung cấp một giao diện để thực thi các yêu cầu API</a:t>
            </a:r>
            <a:br>
              <a:rPr b="0" i="0" lang="en-US" sz="2200" u="none" strike="noStrike">
                <a:solidFill>
                  <a:srgbClr val="000000"/>
                </a:solidFill>
                <a:latin typeface="Times New Roman"/>
                <a:ea typeface="Times New Roman"/>
                <a:cs typeface="Times New Roman"/>
                <a:sym typeface="Times New Roman"/>
              </a:rPr>
            </a:br>
            <a:r>
              <a:rPr b="0" i="0" lang="en-US" sz="2200" u="none" strike="noStrike">
                <a:solidFill>
                  <a:srgbClr val="000000"/>
                </a:solidFill>
                <a:latin typeface="Times New Roman"/>
                <a:ea typeface="Times New Roman"/>
                <a:cs typeface="Times New Roman"/>
                <a:sym typeface="Times New Roman"/>
              </a:rPr>
              <a:t>Lý do: Lớp đã sử dụng chỉ định truy cập setAccessible truy cập thuộc tính của lớp HttpUrl</a:t>
            </a:r>
            <a:r>
              <a:rPr b="0" lang="en-US" sz="2200" u="none">
                <a:solidFill>
                  <a:srgbClr val="000000"/>
                </a:solidFill>
                <a:latin typeface="Times New Roman"/>
                <a:ea typeface="Times New Roman"/>
                <a:cs typeface="Times New Roman"/>
                <a:sym typeface="Times New Roman"/>
              </a:rPr>
              <a:t>Connection</a:t>
            </a:r>
            <a:endParaRPr b="0" sz="2200" u="none">
              <a:solidFill>
                <a:schemeClr val="dk1"/>
              </a:solidFill>
              <a:latin typeface="Arial"/>
              <a:ea typeface="Arial"/>
              <a:cs typeface="Arial"/>
              <a:sym typeface="Arial"/>
            </a:endParaRPr>
          </a:p>
        </p:txBody>
      </p:sp>
      <p:pic>
        <p:nvPicPr>
          <p:cNvPr id="139" name="Google Shape;139;p6"/>
          <p:cNvPicPr preferRelativeResize="0"/>
          <p:nvPr/>
        </p:nvPicPr>
        <p:blipFill rotWithShape="1">
          <a:blip r:embed="rId3">
            <a:alphaModFix/>
          </a:blip>
          <a:srcRect b="0" l="0" r="0" t="0"/>
          <a:stretch/>
        </p:blipFill>
        <p:spPr>
          <a:xfrm>
            <a:off x="3164551" y="2148134"/>
            <a:ext cx="6023927" cy="3277725"/>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5a05de113f_0_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g25a05de113f_0_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46" name="Google Shape;146;g25a05de113f_0_8"/>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utils/</a:t>
            </a:r>
            <a:r>
              <a:rPr lang="en-US" sz="2800">
                <a:solidFill>
                  <a:schemeClr val="dk1"/>
                </a:solidFill>
                <a:latin typeface="Calibri"/>
                <a:ea typeface="Calibri"/>
                <a:cs typeface="Calibri"/>
                <a:sym typeface="Calibri"/>
              </a:rPr>
              <a:t>Utils.java</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7" name="Google Shape;147;g25a05de113f_0_8"/>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a:t>
            </a:r>
            <a:r>
              <a:rPr lang="en-US" sz="2400">
                <a:solidFill>
                  <a:schemeClr val="dk1"/>
                </a:solidFill>
                <a:latin typeface="Calibri"/>
                <a:ea typeface="Calibri"/>
                <a:cs typeface="Calibri"/>
                <a:sym typeface="Calibri"/>
              </a:rPr>
              <a:t>mmon</a:t>
            </a:r>
            <a:r>
              <a:rPr b="0" i="0" lang="en-US" sz="2400" u="none" cap="none" strike="noStrike">
                <a:solidFill>
                  <a:schemeClr val="dk1"/>
                </a:solidFill>
                <a:latin typeface="Calibri"/>
                <a:ea typeface="Calibri"/>
                <a:cs typeface="Calibri"/>
                <a:sym typeface="Calibri"/>
              </a:rPr>
              <a:t> Coupling</a:t>
            </a:r>
            <a:endParaRPr/>
          </a:p>
        </p:txBody>
      </p:sp>
      <p:sp>
        <p:nvSpPr>
          <p:cNvPr id="148" name="Google Shape;148;g25a05de113f_0_8"/>
          <p:cNvSpPr txBox="1"/>
          <p:nvPr/>
        </p:nvSpPr>
        <p:spPr>
          <a:xfrm>
            <a:off x="254050" y="1855275"/>
            <a:ext cx="4072800" cy="3958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 </a:t>
            </a:r>
            <a:r>
              <a:rPr lang="en-US" sz="2500">
                <a:solidFill>
                  <a:schemeClr val="dk1"/>
                </a:solidFill>
                <a:latin typeface="Times New Roman"/>
                <a:ea typeface="Times New Roman"/>
                <a:cs typeface="Times New Roman"/>
                <a:sym typeface="Times New Roman"/>
              </a:rPr>
              <a:t>Lớp quản lý các thông tin của 1 session, bao gồm: user, cartInstance và thời gian truy cập</a:t>
            </a:r>
            <a:endParaRPr sz="25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200"/>
              <a:buFont typeface="Arial"/>
              <a:buNone/>
            </a:pPr>
            <a:br>
              <a:rPr i="0" lang="en-US" sz="2500" u="none" strike="noStrike">
                <a:solidFill>
                  <a:srgbClr val="000000"/>
                </a:solidFill>
                <a:latin typeface="Times New Roman"/>
                <a:ea typeface="Times New Roman"/>
                <a:cs typeface="Times New Roman"/>
                <a:sym typeface="Times New Roman"/>
              </a:rPr>
            </a:br>
            <a:r>
              <a:rPr i="0" lang="en-US" sz="2500" u="none" strike="noStrike">
                <a:solidFill>
                  <a:srgbClr val="000000"/>
                </a:solidFill>
                <a:latin typeface="Times New Roman"/>
                <a:ea typeface="Times New Roman"/>
                <a:cs typeface="Times New Roman"/>
                <a:sym typeface="Times New Roman"/>
              </a:rPr>
              <a:t>Lý do: </a:t>
            </a:r>
            <a:r>
              <a:rPr lang="en-US" sz="2500">
                <a:latin typeface="Times New Roman"/>
                <a:ea typeface="Times New Roman"/>
                <a:cs typeface="Times New Roman"/>
                <a:sym typeface="Times New Roman"/>
              </a:rPr>
              <a:t>Các dữ liệu User, cartInstance và localDateTime đều là dữ liệu global và có thể được truy cập bởi các module khác, dẫn đến common coupling</a:t>
            </a:r>
            <a:endParaRPr sz="2500" u="none">
              <a:solidFill>
                <a:schemeClr val="dk1"/>
              </a:solidFill>
              <a:latin typeface="Times New Roman"/>
              <a:ea typeface="Times New Roman"/>
              <a:cs typeface="Times New Roman"/>
              <a:sym typeface="Times New Roman"/>
            </a:endParaRPr>
          </a:p>
        </p:txBody>
      </p:sp>
      <p:pic>
        <p:nvPicPr>
          <p:cNvPr id="149" name="Google Shape;149;g25a05de113f_0_8"/>
          <p:cNvPicPr preferRelativeResize="0"/>
          <p:nvPr/>
        </p:nvPicPr>
        <p:blipFill>
          <a:blip r:embed="rId3">
            <a:alphaModFix/>
          </a:blip>
          <a:stretch>
            <a:fillRect/>
          </a:stretch>
        </p:blipFill>
        <p:spPr>
          <a:xfrm>
            <a:off x="4486500" y="1946350"/>
            <a:ext cx="4352699" cy="3507875"/>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5a05de113f_0_1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g25a05de113f_0_1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56" name="Google Shape;156;g25a05de113f_0_18"/>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Controller</a:t>
            </a:r>
            <a:r>
              <a:rPr b="0" i="0" lang="en-US" sz="2400" u="none" cap="none" strike="noStrike">
                <a:solidFill>
                  <a:schemeClr val="dk1"/>
                </a:solidFill>
                <a:latin typeface="Arial"/>
                <a:ea typeface="Arial"/>
                <a:cs typeface="Arial"/>
                <a:sym typeface="Arial"/>
              </a:rPr>
              <a:t>/</a:t>
            </a:r>
            <a:r>
              <a:rPr lang="en-US" sz="2800">
                <a:solidFill>
                  <a:schemeClr val="dk1"/>
                </a:solidFill>
                <a:latin typeface="Calibri"/>
                <a:ea typeface="Calibri"/>
                <a:cs typeface="Calibri"/>
                <a:sym typeface="Calibri"/>
              </a:rPr>
              <a:t>SessionInformation</a:t>
            </a:r>
            <a:r>
              <a:rPr lang="en-US" sz="2800">
                <a:solidFill>
                  <a:schemeClr val="dk1"/>
                </a:solidFill>
                <a:latin typeface="Calibri"/>
                <a:ea typeface="Calibri"/>
                <a:cs typeface="Calibri"/>
                <a:sym typeface="Calibri"/>
              </a:rPr>
              <a:t>.java</a:t>
            </a:r>
            <a:r>
              <a:rPr b="0" i="0" lang="en-US" sz="2800" u="none" cap="none" strike="noStrike">
                <a:solidFill>
                  <a:schemeClr val="dk1"/>
                </a:solidFill>
                <a:latin typeface="Calibri"/>
                <a:ea typeface="Calibri"/>
                <a:cs typeface="Calibri"/>
                <a:sym typeface="Calibri"/>
              </a:rPr>
              <a:t>,</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7" name="Google Shape;157;g25a05de113f_0_18"/>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Co</a:t>
            </a:r>
            <a:r>
              <a:rPr lang="en-US" sz="2400">
                <a:solidFill>
                  <a:schemeClr val="dk1"/>
                </a:solidFill>
                <a:latin typeface="Calibri"/>
                <a:ea typeface="Calibri"/>
                <a:cs typeface="Calibri"/>
                <a:sym typeface="Calibri"/>
              </a:rPr>
              <a:t>mmon</a:t>
            </a:r>
            <a:r>
              <a:rPr b="0" i="0" lang="en-US" sz="2400" u="none" cap="none" strike="noStrike">
                <a:solidFill>
                  <a:schemeClr val="dk1"/>
                </a:solidFill>
                <a:latin typeface="Calibri"/>
                <a:ea typeface="Calibri"/>
                <a:cs typeface="Calibri"/>
                <a:sym typeface="Calibri"/>
              </a:rPr>
              <a:t> Coupling</a:t>
            </a:r>
            <a:endParaRPr/>
          </a:p>
        </p:txBody>
      </p:sp>
      <p:sp>
        <p:nvSpPr>
          <p:cNvPr id="158" name="Google Shape;158;g25a05de113f_0_18"/>
          <p:cNvSpPr txBox="1"/>
          <p:nvPr/>
        </p:nvSpPr>
        <p:spPr>
          <a:xfrm>
            <a:off x="254050" y="2174025"/>
            <a:ext cx="8202300" cy="1900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 </a:t>
            </a:r>
            <a:r>
              <a:rPr lang="en-US" sz="2500">
                <a:solidFill>
                  <a:schemeClr val="dk1"/>
                </a:solidFill>
                <a:latin typeface="Times New Roman"/>
                <a:ea typeface="Times New Roman"/>
                <a:cs typeface="Times New Roman"/>
                <a:sym typeface="Times New Roman"/>
              </a:rPr>
              <a:t>Lớp quản lý việc hiển thị ngày tháng và trả về đối tượng Logger</a:t>
            </a:r>
            <a:br>
              <a:rPr i="0" lang="en-US" sz="2500" u="none" strike="noStrike">
                <a:solidFill>
                  <a:srgbClr val="000000"/>
                </a:solidFill>
                <a:latin typeface="Times New Roman"/>
                <a:ea typeface="Times New Roman"/>
                <a:cs typeface="Times New Roman"/>
                <a:sym typeface="Times New Roman"/>
              </a:rPr>
            </a:br>
            <a:r>
              <a:rPr i="0" lang="en-US" sz="2500" u="none" strike="noStrike">
                <a:solidFill>
                  <a:srgbClr val="000000"/>
                </a:solidFill>
                <a:latin typeface="Times New Roman"/>
                <a:ea typeface="Times New Roman"/>
                <a:cs typeface="Times New Roman"/>
                <a:sym typeface="Times New Roman"/>
              </a:rPr>
              <a:t>Lý do: </a:t>
            </a:r>
            <a:r>
              <a:rPr lang="en-US" sz="2500">
                <a:latin typeface="Times New Roman"/>
                <a:ea typeface="Times New Roman"/>
                <a:cs typeface="Times New Roman"/>
                <a:sym typeface="Times New Roman"/>
              </a:rPr>
              <a:t>Các lớp có thể truy cập vào dữ liệu global là DateFormat, vi phạm common coupling</a:t>
            </a:r>
            <a:endParaRPr sz="2500" u="none">
              <a:solidFill>
                <a:schemeClr val="dk1"/>
              </a:solidFill>
              <a:latin typeface="Times New Roman"/>
              <a:ea typeface="Times New Roman"/>
              <a:cs typeface="Times New Roman"/>
              <a:sym typeface="Times New Roman"/>
            </a:endParaRPr>
          </a:p>
        </p:txBody>
      </p:sp>
      <p:pic>
        <p:nvPicPr>
          <p:cNvPr id="159" name="Google Shape;159;g25a05de113f_0_18"/>
          <p:cNvPicPr preferRelativeResize="0"/>
          <p:nvPr/>
        </p:nvPicPr>
        <p:blipFill>
          <a:blip r:embed="rId3">
            <a:alphaModFix/>
          </a:blip>
          <a:stretch>
            <a:fillRect/>
          </a:stretch>
        </p:blipFill>
        <p:spPr>
          <a:xfrm>
            <a:off x="0" y="4460202"/>
            <a:ext cx="9144001" cy="1198847"/>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318ed3ce4e_0_6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g2318ed3ce4e_0_6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66" name="Google Shape;166;g2318ed3ce4e_0_68"/>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controller</a:t>
            </a:r>
            <a:r>
              <a:rPr b="0" i="0" lang="en-US" sz="2400" u="none" cap="none" strike="noStrike">
                <a:solidFill>
                  <a:schemeClr val="dk1"/>
                </a:solidFill>
                <a:latin typeface="Arial"/>
                <a:ea typeface="Arial"/>
                <a:cs typeface="Arial"/>
                <a:sym typeface="Arial"/>
              </a:rPr>
              <a:t>/</a:t>
            </a:r>
            <a:r>
              <a:rPr lang="en-US" sz="2800">
                <a:solidFill>
                  <a:schemeClr val="dk1"/>
                </a:solidFill>
                <a:latin typeface="Calibri"/>
                <a:ea typeface="Calibri"/>
                <a:cs typeface="Calibri"/>
                <a:sym typeface="Calibri"/>
              </a:rPr>
              <a:t>BaseController</a:t>
            </a:r>
            <a:r>
              <a:rPr lang="en-US" sz="2800">
                <a:solidFill>
                  <a:schemeClr val="dk1"/>
                </a:solidFill>
                <a:latin typeface="Calibri"/>
                <a:ea typeface="Calibri"/>
                <a:cs typeface="Calibri"/>
                <a:sym typeface="Calibri"/>
              </a:rPr>
              <a:t>.java</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7" name="Google Shape;167;g2318ed3ce4e_0_68"/>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Stamp</a:t>
            </a:r>
            <a:r>
              <a:rPr b="0" i="0" lang="en-US" sz="2400" u="none" cap="none" strike="noStrike">
                <a:solidFill>
                  <a:schemeClr val="dk1"/>
                </a:solidFill>
                <a:latin typeface="Calibri"/>
                <a:ea typeface="Calibri"/>
                <a:cs typeface="Calibri"/>
                <a:sym typeface="Calibri"/>
              </a:rPr>
              <a:t> Coupling</a:t>
            </a:r>
            <a:endParaRPr/>
          </a:p>
        </p:txBody>
      </p:sp>
      <p:sp>
        <p:nvSpPr>
          <p:cNvPr id="168" name="Google Shape;168;g2318ed3ce4e_0_68"/>
          <p:cNvSpPr txBox="1"/>
          <p:nvPr/>
        </p:nvSpPr>
        <p:spPr>
          <a:xfrm>
            <a:off x="254050" y="1855275"/>
            <a:ext cx="3590400" cy="3958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 </a:t>
            </a:r>
            <a:r>
              <a:rPr lang="en-US" sz="2500">
                <a:solidFill>
                  <a:schemeClr val="dk1"/>
                </a:solidFill>
                <a:latin typeface="Times New Roman"/>
                <a:ea typeface="Times New Roman"/>
                <a:cs typeface="Times New Roman"/>
                <a:sym typeface="Times New Roman"/>
              </a:rPr>
              <a:t>Lớp </a:t>
            </a:r>
            <a:r>
              <a:rPr lang="en-US" sz="2400">
                <a:solidFill>
                  <a:schemeClr val="dk1"/>
                </a:solidFill>
              </a:rPr>
              <a:t>kiểm tra xem một đối tượng Media có tồn tại trong giỏ hàng (Cart) hay không và trả về danh sách các mục trong giỏ hàng (Cart)</a:t>
            </a:r>
            <a:br>
              <a:rPr i="0" lang="en-US" sz="2500" u="none" strike="noStrike">
                <a:solidFill>
                  <a:srgbClr val="000000"/>
                </a:solidFill>
                <a:latin typeface="Times New Roman"/>
                <a:ea typeface="Times New Roman"/>
                <a:cs typeface="Times New Roman"/>
                <a:sym typeface="Times New Roman"/>
              </a:rPr>
            </a:br>
            <a:r>
              <a:rPr i="0" lang="en-US" sz="2500" u="none" strike="noStrike">
                <a:solidFill>
                  <a:srgbClr val="000000"/>
                </a:solidFill>
                <a:latin typeface="Times New Roman"/>
                <a:ea typeface="Times New Roman"/>
                <a:cs typeface="Times New Roman"/>
                <a:sym typeface="Times New Roman"/>
              </a:rPr>
              <a:t>Lý do: </a:t>
            </a:r>
            <a:r>
              <a:rPr lang="en-US" sz="2500">
                <a:latin typeface="Times New Roman"/>
                <a:ea typeface="Times New Roman"/>
                <a:cs typeface="Times New Roman"/>
                <a:sym typeface="Times New Roman"/>
              </a:rPr>
              <a:t>Truyền thừa thông tin,chỉ cần truyền thông tin cần thiết để xác định media, chẳng hạn như id của media</a:t>
            </a:r>
            <a:endParaRPr sz="2500" u="none">
              <a:solidFill>
                <a:schemeClr val="dk1"/>
              </a:solidFill>
              <a:latin typeface="Times New Roman"/>
              <a:ea typeface="Times New Roman"/>
              <a:cs typeface="Times New Roman"/>
              <a:sym typeface="Times New Roman"/>
            </a:endParaRPr>
          </a:p>
        </p:txBody>
      </p:sp>
      <p:pic>
        <p:nvPicPr>
          <p:cNvPr id="169" name="Google Shape;169;g2318ed3ce4e_0_68"/>
          <p:cNvPicPr preferRelativeResize="0"/>
          <p:nvPr/>
        </p:nvPicPr>
        <p:blipFill>
          <a:blip r:embed="rId3">
            <a:alphaModFix/>
          </a:blip>
          <a:stretch>
            <a:fillRect/>
          </a:stretch>
        </p:blipFill>
        <p:spPr>
          <a:xfrm>
            <a:off x="3930025" y="1855275"/>
            <a:ext cx="4994750" cy="4083575"/>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318ed3ce4e_0_82"/>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g2318ed3ce4e_0_82"/>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76" name="Google Shape;176;g2318ed3ce4e_0_82"/>
          <p:cNvSpPr txBox="1"/>
          <p:nvPr/>
        </p:nvSpPr>
        <p:spPr>
          <a:xfrm>
            <a:off x="235076" y="1240975"/>
            <a:ext cx="37233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interbank/InterBankPayloadConverter</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7" name="Google Shape;177;g2318ed3ce4e_0_82"/>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Control</a:t>
            </a:r>
            <a:r>
              <a:rPr b="0" i="0" lang="en-US" sz="2400" u="none" cap="none" strike="noStrike">
                <a:solidFill>
                  <a:schemeClr val="dk1"/>
                </a:solidFill>
                <a:latin typeface="Calibri"/>
                <a:ea typeface="Calibri"/>
                <a:cs typeface="Calibri"/>
                <a:sym typeface="Calibri"/>
              </a:rPr>
              <a:t> Coupling</a:t>
            </a:r>
            <a:endParaRPr/>
          </a:p>
        </p:txBody>
      </p:sp>
      <p:sp>
        <p:nvSpPr>
          <p:cNvPr id="178" name="Google Shape;178;g2318ed3ce4e_0_82"/>
          <p:cNvSpPr txBox="1"/>
          <p:nvPr/>
        </p:nvSpPr>
        <p:spPr>
          <a:xfrm>
            <a:off x="101575" y="2395950"/>
            <a:ext cx="3590400" cy="155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u="none">
                <a:solidFill>
                  <a:schemeClr val="dk1"/>
                </a:solidFill>
                <a:latin typeface="Times New Roman"/>
                <a:ea typeface="Times New Roman"/>
                <a:cs typeface="Times New Roman"/>
                <a:sym typeface="Times New Roman"/>
              </a:rPr>
              <a:t>Mô tả:</a:t>
            </a:r>
            <a:r>
              <a:rPr lang="en-US" sz="2500">
                <a:solidFill>
                  <a:schemeClr val="dk1"/>
                </a:solidFill>
                <a:latin typeface="Times New Roman"/>
                <a:ea typeface="Times New Roman"/>
                <a:cs typeface="Times New Roman"/>
                <a:sym typeface="Times New Roman"/>
              </a:rPr>
              <a:t>Sư dụng tham số đầu vào để điều khiển luồng họat động của module kháckhác</a:t>
            </a:r>
            <a:br>
              <a:rPr i="0" lang="en-US" sz="2500" u="none" strike="noStrike">
                <a:solidFill>
                  <a:srgbClr val="000000"/>
                </a:solidFill>
                <a:latin typeface="Times New Roman"/>
                <a:ea typeface="Times New Roman"/>
                <a:cs typeface="Times New Roman"/>
                <a:sym typeface="Times New Roman"/>
              </a:rPr>
            </a:br>
            <a:endParaRPr sz="2500" u="none">
              <a:solidFill>
                <a:schemeClr val="dk1"/>
              </a:solidFill>
              <a:latin typeface="Times New Roman"/>
              <a:ea typeface="Times New Roman"/>
              <a:cs typeface="Times New Roman"/>
              <a:sym typeface="Times New Roman"/>
            </a:endParaRPr>
          </a:p>
        </p:txBody>
      </p:sp>
      <p:pic>
        <p:nvPicPr>
          <p:cNvPr id="179" name="Google Shape;179;g2318ed3ce4e_0_82"/>
          <p:cNvPicPr preferRelativeResize="0"/>
          <p:nvPr/>
        </p:nvPicPr>
        <p:blipFill>
          <a:blip r:embed="rId3">
            <a:alphaModFix/>
          </a:blip>
          <a:stretch>
            <a:fillRect/>
          </a:stretch>
        </p:blipFill>
        <p:spPr>
          <a:xfrm>
            <a:off x="4043850" y="820347"/>
            <a:ext cx="4994750" cy="4002737"/>
          </a:xfrm>
          <a:prstGeom prst="rect">
            <a:avLst/>
          </a:prstGeom>
          <a:noFill/>
          <a:ln>
            <a:noFill/>
          </a:ln>
        </p:spPr>
      </p:pic>
      <p:pic>
        <p:nvPicPr>
          <p:cNvPr id="180" name="Google Shape;180;g2318ed3ce4e_0_82"/>
          <p:cNvPicPr preferRelativeResize="0"/>
          <p:nvPr/>
        </p:nvPicPr>
        <p:blipFill>
          <a:blip r:embed="rId4">
            <a:alphaModFix/>
          </a:blip>
          <a:stretch>
            <a:fillRect/>
          </a:stretch>
        </p:blipFill>
        <p:spPr>
          <a:xfrm>
            <a:off x="0" y="4887016"/>
            <a:ext cx="9143999" cy="1344218"/>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5a6e67a595_0_3"/>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g25a6e67a595_0_3"/>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87" name="Google Shape;187;g25a6e67a595_0_3"/>
          <p:cNvSpPr txBox="1"/>
          <p:nvPr/>
        </p:nvSpPr>
        <p:spPr>
          <a:xfrm>
            <a:off x="235075" y="1240975"/>
            <a:ext cx="59355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Vị trí: </a:t>
            </a:r>
            <a:r>
              <a:rPr lang="en-US" sz="2400">
                <a:solidFill>
                  <a:schemeClr val="dk1"/>
                </a:solidFill>
              </a:rPr>
              <a:t>controller</a:t>
            </a:r>
            <a:r>
              <a:rPr b="0" i="0" lang="en-US" sz="2400" u="none" cap="none" strike="noStrike">
                <a:solidFill>
                  <a:schemeClr val="dk1"/>
                </a:solidFill>
                <a:latin typeface="Arial"/>
                <a:ea typeface="Arial"/>
                <a:cs typeface="Arial"/>
                <a:sym typeface="Arial"/>
              </a:rPr>
              <a:t>/</a:t>
            </a:r>
            <a:r>
              <a:rPr lang="en-US" sz="2400">
                <a:solidFill>
                  <a:schemeClr val="dk1"/>
                </a:solidFill>
              </a:rPr>
              <a:t>PlaceOrderController</a:t>
            </a:r>
            <a:r>
              <a:rPr lang="en-US" sz="2800">
                <a:solidFill>
                  <a:schemeClr val="dk1"/>
                </a:solidFill>
                <a:latin typeface="Calibri"/>
                <a:ea typeface="Calibri"/>
                <a:cs typeface="Calibri"/>
                <a:sym typeface="Calibri"/>
              </a:rPr>
              <a:t>.java</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8" name="Google Shape;188;g25a6e67a595_0_3"/>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Data </a:t>
            </a:r>
            <a:r>
              <a:rPr b="0" i="0" lang="en-US" sz="2400" u="none" cap="none" strike="noStrike">
                <a:solidFill>
                  <a:schemeClr val="dk1"/>
                </a:solidFill>
                <a:latin typeface="Calibri"/>
                <a:ea typeface="Calibri"/>
                <a:cs typeface="Calibri"/>
                <a:sym typeface="Calibri"/>
              </a:rPr>
              <a:t>Coupling</a:t>
            </a:r>
            <a:endParaRPr/>
          </a:p>
        </p:txBody>
      </p:sp>
      <p:sp>
        <p:nvSpPr>
          <p:cNvPr id="189" name="Google Shape;189;g25a6e67a595_0_3"/>
          <p:cNvSpPr txBox="1"/>
          <p:nvPr/>
        </p:nvSpPr>
        <p:spPr>
          <a:xfrm>
            <a:off x="101575" y="2395950"/>
            <a:ext cx="3590400" cy="155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t/>
            </a:r>
            <a:endParaRPr sz="2500" u="none">
              <a:solidFill>
                <a:schemeClr val="dk1"/>
              </a:solidFill>
              <a:latin typeface="Times New Roman"/>
              <a:ea typeface="Times New Roman"/>
              <a:cs typeface="Times New Roman"/>
              <a:sym typeface="Times New Roman"/>
            </a:endParaRPr>
          </a:p>
        </p:txBody>
      </p:sp>
      <p:sp>
        <p:nvSpPr>
          <p:cNvPr id="190" name="Google Shape;190;g25a6e67a595_0_3"/>
          <p:cNvSpPr txBox="1"/>
          <p:nvPr/>
        </p:nvSpPr>
        <p:spPr>
          <a:xfrm>
            <a:off x="254048" y="2174000"/>
            <a:ext cx="86358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1500">
                <a:solidFill>
                  <a:schemeClr val="dk1"/>
                </a:solidFill>
              </a:rPr>
              <a:t>Mô tả: </a:t>
            </a:r>
            <a:r>
              <a:rPr lang="en-US" sz="1500">
                <a:solidFill>
                  <a:schemeClr val="dk1"/>
                </a:solidFill>
              </a:rPr>
              <a:t>lớp PlaceOrderController trong hệ thống quản lý đặt hàng (AIMS project). Lớp này quản lý quá trình đặt hàng và xử lý thông tin giao hàng.</a:t>
            </a:r>
            <a:endParaRPr sz="1500">
              <a:solidFill>
                <a:schemeClr val="dk1"/>
              </a:solidFill>
            </a:endParaRPr>
          </a:p>
          <a:p>
            <a:pPr indent="0" lvl="0" marL="0" marR="0" rtl="0" algn="l">
              <a:lnSpc>
                <a:spcPct val="90000"/>
              </a:lnSpc>
              <a:spcBef>
                <a:spcPts val="0"/>
              </a:spcBef>
              <a:spcAft>
                <a:spcPts val="0"/>
              </a:spcAft>
              <a:buClr>
                <a:schemeClr val="dk1"/>
              </a:buClr>
              <a:buSzPts val="2200"/>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ts val="2200"/>
              <a:buFont typeface="Arial"/>
              <a:buNone/>
            </a:pPr>
            <a:r>
              <a:rPr lang="en-US" sz="1500">
                <a:solidFill>
                  <a:schemeClr val="dk1"/>
                </a:solidFill>
              </a:rPr>
              <a:t>Lý do: </a:t>
            </a:r>
            <a:r>
              <a:rPr lang="en-US" sz="1500"/>
              <a:t>Phụ thuộc vào lớp cha BaseController, vì nó kế thừa từ BaseController và sử dụng các phương thức của lớp cha.</a:t>
            </a:r>
            <a:endParaRPr sz="1500"/>
          </a:p>
          <a:p>
            <a:pPr indent="0" lvl="0" marL="0" rtl="0" algn="just">
              <a:lnSpc>
                <a:spcPct val="120000"/>
              </a:lnSpc>
              <a:spcBef>
                <a:spcPts val="600"/>
              </a:spcBef>
              <a:spcAft>
                <a:spcPts val="0"/>
              </a:spcAft>
              <a:buNone/>
            </a:pPr>
            <a:r>
              <a:rPr lang="en-US" sz="1500"/>
              <a:t>Sử dụng lớp SessionInformation để truy cập thông tin về giỏ hàng và kiểm tra tính khả dụng của sản phẩm (checkAvailabilityOfProduct()).</a:t>
            </a:r>
            <a:endParaRPr sz="1500"/>
          </a:p>
          <a:p>
            <a:pPr indent="0" lvl="0" marL="0" rtl="0" algn="just">
              <a:lnSpc>
                <a:spcPct val="120000"/>
              </a:lnSpc>
              <a:spcBef>
                <a:spcPts val="600"/>
              </a:spcBef>
              <a:spcAft>
                <a:spcPts val="0"/>
              </a:spcAft>
              <a:buNone/>
            </a:pPr>
            <a:r>
              <a:rPr lang="en-US" sz="1500"/>
              <a:t>Sử dụng lớp Order để tạo đơn hàng mới (createOrder()) và lớp Invoice để tạo hóa đơn mới (createInvoice()). Điều này chỉ ra một phụ thuộc dữ liệu giữa PlaceOrderController và các lớp Order và Invoice.</a:t>
            </a:r>
            <a:endParaRPr sz="1500"/>
          </a:p>
          <a:p>
            <a:pPr indent="0" lvl="0" marL="0" rtl="0" algn="just">
              <a:lnSpc>
                <a:spcPct val="120000"/>
              </a:lnSpc>
              <a:spcBef>
                <a:spcPts val="600"/>
              </a:spcBef>
              <a:spcAft>
                <a:spcPts val="0"/>
              </a:spcAft>
              <a:buNone/>
            </a:pPr>
            <a:r>
              <a:rPr lang="en-US" sz="1500"/>
              <a:t>Sử dụng lớp DeliveryInfo để xử lý thông tin giao hàng (processDeliveryInfo()). Ngoài ra, lớp PlaceOrderController sử dụng các phương thức validate như validatePhoneNumber(), validateName(), validateAddress() để kiểm tra tính hợp lệ của thông tin giao hàng</a:t>
            </a:r>
            <a:endParaRPr sz="1500"/>
          </a:p>
          <a:p>
            <a:pPr indent="0" lvl="0" marL="0" marR="0" rtl="0" algn="l">
              <a:lnSpc>
                <a:spcPct val="90000"/>
              </a:lnSpc>
              <a:spcBef>
                <a:spcPts val="1000"/>
              </a:spcBef>
              <a:spcAft>
                <a:spcPts val="0"/>
              </a:spcAft>
              <a:buClr>
                <a:schemeClr val="dk1"/>
              </a:buClr>
              <a:buSzPts val="2200"/>
              <a:buFont typeface="Arial"/>
              <a:buNone/>
            </a:pPr>
            <a:r>
              <a:t/>
            </a:r>
            <a:endParaRPr sz="1500">
              <a:solidFill>
                <a:schemeClr val="dk1"/>
              </a:solidFil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7"/>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197" name="Google Shape;197;p7"/>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Controller.PlaceOrderController</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 name="Google Shape;198;p7"/>
          <p:cNvSpPr txBox="1"/>
          <p:nvPr/>
        </p:nvSpPr>
        <p:spPr>
          <a:xfrm>
            <a:off x="235076" y="710140"/>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Procedural Cohesion</a:t>
            </a:r>
            <a:endParaRPr/>
          </a:p>
        </p:txBody>
      </p:sp>
      <p:sp>
        <p:nvSpPr>
          <p:cNvPr id="199" name="Google Shape;199;p7"/>
          <p:cNvSpPr txBox="1"/>
          <p:nvPr/>
        </p:nvSpPr>
        <p:spPr>
          <a:xfrm>
            <a:off x="254051" y="2174012"/>
            <a:ext cx="3123133" cy="3775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Mô tả: Lớp quản lý các phương thức xác nhận đơn hàng, cùng với đó là tạo order và hóa đơn</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Lý do: Các method createOrder, placeOrder, processDeliveryInfo được nhóm lại vì chúng được thực hiện theo trình tự. Tính liên kết sẽ không tốt</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00" name="Google Shape;200;p7"/>
          <p:cNvPicPr preferRelativeResize="0"/>
          <p:nvPr/>
        </p:nvPicPr>
        <p:blipFill rotWithShape="1">
          <a:blip r:embed="rId3">
            <a:alphaModFix/>
          </a:blip>
          <a:srcRect b="0" l="0" r="0" t="0"/>
          <a:stretch/>
        </p:blipFill>
        <p:spPr>
          <a:xfrm>
            <a:off x="3316499" y="1988072"/>
            <a:ext cx="5827501" cy="3775683"/>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5a05de1284_3_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g25a05de1284_3_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07" name="Google Shape;207;g25a05de1284_3_1"/>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uitls/Utils.java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8" name="Google Shape;208;g25a05de1284_3_1"/>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Coincidental</a:t>
            </a:r>
            <a:r>
              <a:rPr lang="en-US" sz="2400">
                <a:solidFill>
                  <a:schemeClr val="dk1"/>
                </a:solidFill>
                <a:latin typeface="Calibri"/>
                <a:ea typeface="Calibri"/>
                <a:cs typeface="Calibri"/>
                <a:sym typeface="Calibri"/>
              </a:rPr>
              <a:t> Cohesion</a:t>
            </a:r>
            <a:endParaRPr/>
          </a:p>
        </p:txBody>
      </p:sp>
      <p:sp>
        <p:nvSpPr>
          <p:cNvPr id="209" name="Google Shape;209;g25a05de1284_3_1"/>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Mô tả: </a:t>
            </a:r>
            <a:r>
              <a:rPr lang="en-US" sz="2200">
                <a:solidFill>
                  <a:schemeClr val="dk1"/>
                </a:solidFill>
                <a:latin typeface="Calibri"/>
                <a:ea typeface="Calibri"/>
                <a:cs typeface="Calibri"/>
                <a:sym typeface="Calibri"/>
              </a:rPr>
              <a:t>Lớp quản lý việc hiển thị ngày tháng và trả về đối tượng Logger</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Lý do: </a:t>
            </a:r>
            <a:r>
              <a:rPr lang="en-US" sz="2200">
                <a:solidFill>
                  <a:schemeClr val="dk1"/>
                </a:solidFill>
                <a:latin typeface="Calibri"/>
                <a:ea typeface="Calibri"/>
                <a:cs typeface="Calibri"/>
                <a:sym typeface="Calibri"/>
              </a:rPr>
              <a:t>Các phương thức định dạng ngày tháng và trả về đối tượng Logger hoàn toàn không liên quan đến nhau</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10" name="Google Shape;210;g25a05de1284_3_1"/>
          <p:cNvPicPr preferRelativeResize="0"/>
          <p:nvPr/>
        </p:nvPicPr>
        <p:blipFill>
          <a:blip r:embed="rId3">
            <a:alphaModFix/>
          </a:blip>
          <a:stretch>
            <a:fillRect/>
          </a:stretch>
        </p:blipFill>
        <p:spPr>
          <a:xfrm>
            <a:off x="3377050" y="2185057"/>
            <a:ext cx="5614549" cy="2664268"/>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5a05de1284_3_1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6" name="Google Shape;216;g25a05de1284_3_1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17" name="Google Shape;217;g25a05de1284_3_11"/>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Controller/PlaceOrderController.java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8" name="Google Shape;218;g25a05de1284_3_11"/>
          <p:cNvSpPr txBox="1"/>
          <p:nvPr/>
        </p:nvSpPr>
        <p:spPr>
          <a:xfrm>
            <a:off x="235076" y="710140"/>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Logical</a:t>
            </a:r>
            <a:r>
              <a:rPr lang="en-US" sz="2400">
                <a:solidFill>
                  <a:schemeClr val="dk1"/>
                </a:solidFill>
                <a:latin typeface="Calibri"/>
                <a:ea typeface="Calibri"/>
                <a:cs typeface="Calibri"/>
                <a:sym typeface="Calibri"/>
              </a:rPr>
              <a:t> Cohesion</a:t>
            </a:r>
            <a:endParaRPr/>
          </a:p>
        </p:txBody>
      </p:sp>
      <p:sp>
        <p:nvSpPr>
          <p:cNvPr id="219" name="Google Shape;219;g25a05de1284_3_11"/>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500">
                <a:solidFill>
                  <a:schemeClr val="dk1"/>
                </a:solidFill>
                <a:latin typeface="Calibri"/>
                <a:ea typeface="Calibri"/>
                <a:cs typeface="Calibri"/>
                <a:sym typeface="Calibri"/>
              </a:rPr>
              <a:t>Mô tả: </a:t>
            </a:r>
            <a:r>
              <a:rPr lang="en-US" sz="2500">
                <a:solidFill>
                  <a:schemeClr val="dk1"/>
                </a:solidFill>
                <a:latin typeface="Calibri"/>
                <a:ea typeface="Calibri"/>
                <a:cs typeface="Calibri"/>
                <a:sym typeface="Calibri"/>
              </a:rPr>
              <a:t>Lớp quản lý các phương thức xác nhận đơn hàng, cùng với đó là tạo order và hóa đơn</a:t>
            </a:r>
            <a:endParaRPr sz="2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500">
                <a:solidFill>
                  <a:schemeClr val="dk1"/>
                </a:solidFill>
                <a:latin typeface="Calibri"/>
                <a:ea typeface="Calibri"/>
                <a:cs typeface="Calibri"/>
                <a:sym typeface="Calibri"/>
              </a:rPr>
              <a:t>Lý do: </a:t>
            </a:r>
            <a:r>
              <a:rPr lang="en-US" sz="2500">
                <a:solidFill>
                  <a:schemeClr val="dk1"/>
                </a:solidFill>
                <a:latin typeface="Calibri"/>
                <a:ea typeface="Calibri"/>
                <a:cs typeface="Calibri"/>
                <a:sym typeface="Calibri"/>
              </a:rPr>
              <a:t>Các phương thức validate được xếp chung lớp chỉ vì cùng thực hiện hành động validate</a:t>
            </a:r>
            <a:endParaRPr sz="2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20" name="Google Shape;220;g25a05de1284_3_11"/>
          <p:cNvPicPr preferRelativeResize="0"/>
          <p:nvPr/>
        </p:nvPicPr>
        <p:blipFill>
          <a:blip r:embed="rId3">
            <a:alphaModFix/>
          </a:blip>
          <a:stretch>
            <a:fillRect/>
          </a:stretch>
        </p:blipFill>
        <p:spPr>
          <a:xfrm>
            <a:off x="3806900" y="1839900"/>
            <a:ext cx="4938574" cy="4444026"/>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2"/>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71" name="Google Shape;71;p2"/>
          <p:cNvSpPr txBox="1"/>
          <p:nvPr/>
        </p:nvSpPr>
        <p:spPr>
          <a:xfrm>
            <a:off x="413012" y="1872996"/>
            <a:ext cx="7342482" cy="8487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600"/>
              <a:buFont typeface="Lato"/>
              <a:buNone/>
            </a:pPr>
            <a:r>
              <a:rPr b="1" i="0" lang="en-US" sz="3600" u="none" cap="none" strike="noStrike">
                <a:solidFill>
                  <a:srgbClr val="C00000"/>
                </a:solidFill>
                <a:latin typeface="Lato"/>
                <a:ea typeface="Lato"/>
                <a:cs typeface="Lato"/>
                <a:sym typeface="Lato"/>
              </a:rPr>
              <a:t>Báo cáo mẫu thiết kế phần mềm</a:t>
            </a:r>
            <a:endParaRPr b="1" i="0" sz="3600" u="none" cap="none" strike="noStrike">
              <a:solidFill>
                <a:srgbClr val="C00000"/>
              </a:solidFill>
              <a:latin typeface="Lato"/>
              <a:ea typeface="Lato"/>
              <a:cs typeface="Lato"/>
              <a:sym typeface="Lato"/>
            </a:endParaRPr>
          </a:p>
        </p:txBody>
      </p:sp>
      <p:sp>
        <p:nvSpPr>
          <p:cNvPr id="72" name="Google Shape;72;p2"/>
          <p:cNvSpPr txBox="1"/>
          <p:nvPr/>
        </p:nvSpPr>
        <p:spPr>
          <a:xfrm>
            <a:off x="3523488" y="2721788"/>
            <a:ext cx="4232006" cy="22061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Nhóm 7:</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Nguyễn Đức Dũng	20194028</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Nguyễn Trung Kiên	20194087</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Lê Đức Anh			20193978</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Lê Văn Phước		20194140</a:t>
            </a:r>
            <a:endParaRPr b="0" i="0" sz="20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t/>
            </a:r>
            <a:endParaRPr b="0" i="0" sz="20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 GVHD:    </a:t>
            </a:r>
            <a:r>
              <a:rPr lang="en-US" sz="2000">
                <a:solidFill>
                  <a:srgbClr val="C00000"/>
                </a:solidFill>
                <a:latin typeface="Lato"/>
                <a:ea typeface="Lato"/>
                <a:cs typeface="Lato"/>
                <a:sym typeface="Lato"/>
              </a:rPr>
              <a:t>GV Nguyễn Thị Thu Trang</a:t>
            </a:r>
            <a:endParaRPr sz="2000">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rPr lang="en-US" sz="2000">
                <a:solidFill>
                  <a:srgbClr val="C00000"/>
                </a:solidFill>
                <a:latin typeface="Lato"/>
                <a:ea typeface="Lato"/>
                <a:cs typeface="Lato"/>
                <a:sym typeface="Lato"/>
              </a:rPr>
              <a:t>		   GV Bùi Thị Mai Anh</a:t>
            </a:r>
            <a:endParaRPr sz="2000">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000"/>
              <a:buFont typeface="Lato"/>
              <a:buNone/>
            </a:pPr>
            <a:r>
              <a:t/>
            </a:r>
            <a:endParaRPr b="0" i="0" sz="2000" u="none" cap="none" strike="noStrike">
              <a:solidFill>
                <a:srgbClr val="C00000"/>
              </a:solidFill>
              <a:latin typeface="Lato"/>
              <a:ea typeface="Lato"/>
              <a:cs typeface="Lato"/>
              <a:sym typeface="Lato"/>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18ed3ce4e_0_93"/>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g2318ed3ce4e_0_93"/>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27" name="Google Shape;227;g2318ed3ce4e_0_93"/>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AuthenticationController</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28" name="Google Shape;228;g2318ed3ce4e_0_93"/>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a:t>
            </a:r>
            <a:r>
              <a:rPr lang="en-US" sz="2400">
                <a:solidFill>
                  <a:schemeClr val="dk1"/>
                </a:solidFill>
                <a:latin typeface="Calibri"/>
                <a:ea typeface="Calibri"/>
                <a:cs typeface="Calibri"/>
                <a:sym typeface="Calibri"/>
              </a:rPr>
              <a:t>SRP</a:t>
            </a:r>
            <a:endParaRPr/>
          </a:p>
        </p:txBody>
      </p:sp>
      <p:sp>
        <p:nvSpPr>
          <p:cNvPr id="229" name="Google Shape;229;g2318ed3ce4e_0_93"/>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200"/>
              <a:buFont typeface="Arial"/>
              <a:buNone/>
            </a:pPr>
            <a:r>
              <a:rPr lang="en-US" sz="2400">
                <a:solidFill>
                  <a:schemeClr val="dk1"/>
                </a:solidFill>
                <a:latin typeface="Times New Roman"/>
                <a:ea typeface="Times New Roman"/>
                <a:cs typeface="Times New Roman"/>
                <a:sym typeface="Times New Roman"/>
              </a:rPr>
              <a:t>Ngoài các method liên quan đến Authen (Login, logout, getMainUser, isAnonymousSession) thì method md5 lại không liên quan. Nên tách ra thành một class thuộc package utilss</a:t>
            </a:r>
            <a:endParaRPr sz="2400">
              <a:solidFill>
                <a:schemeClr val="dk1"/>
              </a:solidFill>
              <a:latin typeface="Calibri"/>
              <a:ea typeface="Calibri"/>
              <a:cs typeface="Calibri"/>
              <a:sym typeface="Calibri"/>
            </a:endParaRPr>
          </a:p>
        </p:txBody>
      </p:sp>
      <p:pic>
        <p:nvPicPr>
          <p:cNvPr id="230" name="Google Shape;230;g2318ed3ce4e_0_93"/>
          <p:cNvPicPr preferRelativeResize="0"/>
          <p:nvPr/>
        </p:nvPicPr>
        <p:blipFill>
          <a:blip r:embed="rId3">
            <a:alphaModFix/>
          </a:blip>
          <a:stretch>
            <a:fillRect/>
          </a:stretch>
        </p:blipFill>
        <p:spPr>
          <a:xfrm>
            <a:off x="3529451" y="2257372"/>
            <a:ext cx="5462148" cy="353475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318ed3ce4e_1_2"/>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g2318ed3ce4e_1_2"/>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37" name="Google Shape;237;g2318ed3ce4e_1_2"/>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PlaceOrder</a:t>
            </a:r>
            <a:r>
              <a:rPr lang="en-US" sz="2400">
                <a:solidFill>
                  <a:schemeClr val="dk1"/>
                </a:solidFill>
              </a:rPr>
              <a:t>Controller</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8" name="Google Shape;238;g2318ed3ce4e_1_2"/>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SRP</a:t>
            </a:r>
            <a:endParaRPr/>
          </a:p>
        </p:txBody>
      </p:sp>
      <p:sp>
        <p:nvSpPr>
          <p:cNvPr id="239" name="Google Shape;239;g2318ed3ce4e_1_2"/>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200"/>
              <a:buFont typeface="Arial"/>
              <a:buNone/>
            </a:pPr>
            <a:r>
              <a:rPr lang="en-US" sz="2400">
                <a:solidFill>
                  <a:schemeClr val="dk1"/>
                </a:solidFill>
                <a:latin typeface="Times New Roman"/>
                <a:ea typeface="Times New Roman"/>
                <a:cs typeface="Times New Roman"/>
                <a:sym typeface="Times New Roman"/>
              </a:rPr>
              <a:t>Ngoài các method liên quan đến place order như placeOrder,createOrder,createInvoice,processDeliveryInfo</a:t>
            </a:r>
            <a:r>
              <a:rPr lang="en-US" sz="2400">
                <a:solidFill>
                  <a:schemeClr val="dk1"/>
                </a:solidFill>
                <a:latin typeface="Times New Roman"/>
                <a:ea typeface="Times New Roman"/>
                <a:cs typeface="Times New Roman"/>
                <a:sym typeface="Times New Roman"/>
              </a:rPr>
              <a:t> thì </a:t>
            </a:r>
            <a:r>
              <a:rPr lang="en-US" sz="2400">
                <a:solidFill>
                  <a:schemeClr val="dk1"/>
                </a:solidFill>
                <a:latin typeface="Times New Roman"/>
                <a:ea typeface="Times New Roman"/>
                <a:cs typeface="Times New Roman"/>
                <a:sym typeface="Times New Roman"/>
              </a:rPr>
              <a:t>các </a:t>
            </a:r>
            <a:r>
              <a:rPr lang="en-US" sz="2400">
                <a:solidFill>
                  <a:schemeClr val="dk1"/>
                </a:solidFill>
                <a:latin typeface="Times New Roman"/>
                <a:ea typeface="Times New Roman"/>
                <a:cs typeface="Times New Roman"/>
                <a:sym typeface="Times New Roman"/>
              </a:rPr>
              <a:t>method </a:t>
            </a:r>
            <a:r>
              <a:rPr lang="en-US" sz="2400">
                <a:solidFill>
                  <a:schemeClr val="dk1"/>
                </a:solidFill>
                <a:latin typeface="Times New Roman"/>
                <a:ea typeface="Times New Roman"/>
                <a:cs typeface="Times New Roman"/>
                <a:sym typeface="Times New Roman"/>
              </a:rPr>
              <a:t>validtate</a:t>
            </a:r>
            <a:r>
              <a:rPr lang="en-US" sz="2400">
                <a:solidFill>
                  <a:schemeClr val="dk1"/>
                </a:solidFill>
                <a:latin typeface="Times New Roman"/>
                <a:ea typeface="Times New Roman"/>
                <a:cs typeface="Times New Roman"/>
                <a:sym typeface="Times New Roman"/>
              </a:rPr>
              <a:t> nnên tách ra thành một class </a:t>
            </a:r>
            <a:r>
              <a:rPr lang="en-US" sz="2400">
                <a:solidFill>
                  <a:schemeClr val="dk1"/>
                </a:solidFill>
                <a:latin typeface="Times New Roman"/>
                <a:ea typeface="Times New Roman"/>
                <a:cs typeface="Times New Roman"/>
                <a:sym typeface="Times New Roman"/>
              </a:rPr>
              <a:t>riêng</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200"/>
              <a:buFont typeface="Arial"/>
              <a:buNone/>
            </a:pPr>
            <a:r>
              <a:t/>
            </a:r>
            <a:endParaRPr sz="2400">
              <a:solidFill>
                <a:schemeClr val="dk1"/>
              </a:solidFill>
              <a:latin typeface="Times New Roman"/>
              <a:ea typeface="Times New Roman"/>
              <a:cs typeface="Times New Roman"/>
              <a:sym typeface="Times New Roman"/>
            </a:endParaRPr>
          </a:p>
        </p:txBody>
      </p:sp>
      <p:pic>
        <p:nvPicPr>
          <p:cNvPr id="240" name="Google Shape;240;g2318ed3ce4e_1_2"/>
          <p:cNvPicPr preferRelativeResize="0"/>
          <p:nvPr/>
        </p:nvPicPr>
        <p:blipFill>
          <a:blip r:embed="rId3">
            <a:alphaModFix/>
          </a:blip>
          <a:stretch>
            <a:fillRect/>
          </a:stretch>
        </p:blipFill>
        <p:spPr>
          <a:xfrm>
            <a:off x="3691975" y="1627725"/>
            <a:ext cx="4825351" cy="4606650"/>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8"/>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8"/>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47" name="Google Shape;247;p8"/>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BookDAO, CDDAO, DVDDAO</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8" name="Google Shape;248;p8"/>
          <p:cNvSpPr txBox="1"/>
          <p:nvPr/>
        </p:nvSpPr>
        <p:spPr>
          <a:xfrm>
            <a:off x="235077" y="677472"/>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OCP</a:t>
            </a:r>
            <a:endParaRPr/>
          </a:p>
        </p:txBody>
      </p:sp>
      <p:sp>
        <p:nvSpPr>
          <p:cNvPr id="249" name="Google Shape;249;p8"/>
          <p:cNvSpPr txBox="1"/>
          <p:nvPr/>
        </p:nvSpPr>
        <p:spPr>
          <a:xfrm>
            <a:off x="254051" y="2174012"/>
            <a:ext cx="3123133" cy="3775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400">
                <a:solidFill>
                  <a:schemeClr val="dk1"/>
                </a:solidFill>
                <a:latin typeface="Times New Roman"/>
                <a:ea typeface="Times New Roman"/>
                <a:cs typeface="Times New Roman"/>
                <a:sym typeface="Times New Roman"/>
              </a:rPr>
              <a:t>Mô tả: Các </a:t>
            </a:r>
            <a:r>
              <a:rPr lang="en-US" sz="2400">
                <a:latin typeface="Times New Roman"/>
                <a:ea typeface="Times New Roman"/>
                <a:cs typeface="Times New Roman"/>
                <a:sym typeface="Times New Roman"/>
              </a:rPr>
              <a:t>module này đảm nhận truy xuất và cung cấp thông tin của một đối tượng sách, CD hoặc DVD từ cơ sở dữ liệu</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200"/>
              <a:buFont typeface="Arial"/>
              <a:buNone/>
            </a:pPr>
            <a:r>
              <a:rPr lang="en-US" sz="2400">
                <a:solidFill>
                  <a:schemeClr val="dk1"/>
                </a:solidFill>
                <a:latin typeface="Calibri"/>
                <a:ea typeface="Calibri"/>
                <a:cs typeface="Calibri"/>
                <a:sym typeface="Calibri"/>
              </a:rPr>
              <a:t>Lý do: </a:t>
            </a:r>
            <a:r>
              <a:rPr lang="en-US" sz="2400">
                <a:latin typeface="Times New Roman"/>
                <a:ea typeface="Times New Roman"/>
                <a:cs typeface="Times New Roman"/>
                <a:sym typeface="Times New Roman"/>
              </a:rPr>
              <a:t>Nếu muốn thêm 1 sản phẩm thì cần thêm 1 hàm getMediaById()</a:t>
            </a:r>
            <a:endParaRPr sz="2400">
              <a:solidFill>
                <a:schemeClr val="dk1"/>
              </a:solidFill>
              <a:latin typeface="Calibri"/>
              <a:ea typeface="Calibri"/>
              <a:cs typeface="Calibri"/>
              <a:sym typeface="Calibri"/>
            </a:endParaRPr>
          </a:p>
        </p:txBody>
      </p:sp>
      <p:pic>
        <p:nvPicPr>
          <p:cNvPr id="250" name="Google Shape;250;p8"/>
          <p:cNvPicPr preferRelativeResize="0"/>
          <p:nvPr/>
        </p:nvPicPr>
        <p:blipFill>
          <a:blip r:embed="rId3">
            <a:alphaModFix/>
          </a:blip>
          <a:stretch>
            <a:fillRect/>
          </a:stretch>
        </p:blipFill>
        <p:spPr>
          <a:xfrm>
            <a:off x="3529575" y="1730375"/>
            <a:ext cx="5255874" cy="4610100"/>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0"/>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10"/>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57" name="Google Shape;257;p10"/>
          <p:cNvSpPr txBox="1"/>
          <p:nvPr/>
        </p:nvSpPr>
        <p:spPr>
          <a:xfrm>
            <a:off x="235077" y="1240972"/>
            <a:ext cx="8654871" cy="8638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entity/media/Media.java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58" name="Google Shape;258;p10"/>
          <p:cNvSpPr txBox="1"/>
          <p:nvPr/>
        </p:nvSpPr>
        <p:spPr>
          <a:xfrm>
            <a:off x="235077" y="677472"/>
            <a:ext cx="3457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LSV</a:t>
            </a:r>
            <a:endParaRPr/>
          </a:p>
        </p:txBody>
      </p:sp>
      <p:sp>
        <p:nvSpPr>
          <p:cNvPr id="259" name="Google Shape;259;p10"/>
          <p:cNvSpPr txBox="1"/>
          <p:nvPr/>
        </p:nvSpPr>
        <p:spPr>
          <a:xfrm>
            <a:off x="254051" y="2174012"/>
            <a:ext cx="3123133" cy="37756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Mô tả: </a:t>
            </a:r>
            <a:r>
              <a:rPr b="0" i="0" lang="en-US" sz="2400">
                <a:solidFill>
                  <a:srgbClr val="374151"/>
                </a:solidFill>
                <a:latin typeface="Arial"/>
                <a:ea typeface="Arial"/>
                <a:cs typeface="Arial"/>
                <a:sym typeface="Arial"/>
              </a:rPr>
              <a:t>được sử dụng để biểu diễn và quản lý thông tin về một mục media trong ứng dụng</a:t>
            </a:r>
            <a:endParaRPr sz="24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Lý do: </a:t>
            </a:r>
            <a:r>
              <a:rPr b="0" i="0" lang="en-US" sz="2400" u="none" strike="noStrike">
                <a:solidFill>
                  <a:srgbClr val="000000"/>
                </a:solidFill>
                <a:latin typeface="Times New Roman"/>
                <a:ea typeface="Times New Roman"/>
                <a:cs typeface="Times New Roman"/>
                <a:sym typeface="Times New Roman"/>
              </a:rPr>
              <a:t>Có nhiều method get set mà các class con extend nó k dùng đến (setMediaURL,..)</a:t>
            </a:r>
            <a:endParaRPr sz="2400">
              <a:solidFill>
                <a:schemeClr val="dk1"/>
              </a:solidFill>
              <a:latin typeface="Calibri"/>
              <a:ea typeface="Calibri"/>
              <a:cs typeface="Calibri"/>
              <a:sym typeface="Calibri"/>
            </a:endParaRPr>
          </a:p>
        </p:txBody>
      </p:sp>
      <p:pic>
        <p:nvPicPr>
          <p:cNvPr id="260" name="Google Shape;260;p10"/>
          <p:cNvPicPr preferRelativeResize="0"/>
          <p:nvPr/>
        </p:nvPicPr>
        <p:blipFill rotWithShape="1">
          <a:blip r:embed="rId3">
            <a:alphaModFix/>
          </a:blip>
          <a:srcRect b="0" l="0" r="0" t="0"/>
          <a:stretch/>
        </p:blipFill>
        <p:spPr>
          <a:xfrm>
            <a:off x="3309025" y="1817253"/>
            <a:ext cx="4915586" cy="4963218"/>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5a05de1284_3_4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g25a05de1284_3_4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67" name="Google Shape;267;g25a05de1284_3_49"/>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HomeScreenHandler</a:t>
            </a:r>
            <a:r>
              <a:rPr lang="en-US" sz="2400">
                <a:solidFill>
                  <a:schemeClr val="dk1"/>
                </a:solidFill>
                <a:latin typeface="Arial"/>
                <a:ea typeface="Arial"/>
                <a:cs typeface="Arial"/>
                <a:sym typeface="Arial"/>
              </a:rPr>
              <a:t>.java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68" name="Google Shape;268;g25a05de1284_3_49"/>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LSV</a:t>
            </a:r>
            <a:endParaRPr/>
          </a:p>
        </p:txBody>
      </p:sp>
      <p:sp>
        <p:nvSpPr>
          <p:cNvPr id="269" name="Google Shape;269;g25a05de1284_3_49"/>
          <p:cNvSpPr txBox="1"/>
          <p:nvPr/>
        </p:nvSpPr>
        <p:spPr>
          <a:xfrm>
            <a:off x="254050" y="1817250"/>
            <a:ext cx="3123000" cy="4316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Mô tả: </a:t>
            </a:r>
            <a:r>
              <a:rPr lang="en-US" sz="2400">
                <a:solidFill>
                  <a:schemeClr val="dk1"/>
                </a:solidFill>
                <a:latin typeface="Times New Roman"/>
                <a:ea typeface="Times New Roman"/>
                <a:cs typeface="Times New Roman"/>
                <a:sym typeface="Times New Roman"/>
              </a:rPr>
              <a:t>Chịu trách nhiệm quản lý giao diện và xử lý logic liên quan đến màn hình chính của ứng dụng</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Lý do: </a:t>
            </a:r>
            <a:r>
              <a:rPr lang="en-US" sz="2400">
                <a:latin typeface="Times New Roman"/>
                <a:ea typeface="Times New Roman"/>
                <a:cs typeface="Times New Roman"/>
                <a:sym typeface="Times New Roman"/>
              </a:rPr>
              <a:t>Lớp không dùng 2 phương thức setPreviousScreen và getPreviousScreen của lớp cha là baseScreenHandler</a:t>
            </a:r>
            <a:endParaRPr sz="2400">
              <a:solidFill>
                <a:schemeClr val="dk1"/>
              </a:solidFill>
              <a:latin typeface="Times New Roman"/>
              <a:ea typeface="Times New Roman"/>
              <a:cs typeface="Times New Roman"/>
              <a:sym typeface="Times New Roman"/>
            </a:endParaRPr>
          </a:p>
        </p:txBody>
      </p:sp>
      <p:pic>
        <p:nvPicPr>
          <p:cNvPr id="270" name="Google Shape;270;g25a05de1284_3_49"/>
          <p:cNvPicPr preferRelativeResize="0"/>
          <p:nvPr/>
        </p:nvPicPr>
        <p:blipFill>
          <a:blip r:embed="rId3">
            <a:alphaModFix/>
          </a:blip>
          <a:stretch>
            <a:fillRect/>
          </a:stretch>
        </p:blipFill>
        <p:spPr>
          <a:xfrm>
            <a:off x="3377050" y="2333575"/>
            <a:ext cx="5614550" cy="2737000"/>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5a05de1284_3_3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g25a05de1284_3_3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Đánh giá thiết kế cũ</a:t>
            </a:r>
            <a:endParaRPr/>
          </a:p>
        </p:txBody>
      </p:sp>
      <p:sp>
        <p:nvSpPr>
          <p:cNvPr id="277" name="Google Shape;277;g25a05de1284_3_30"/>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view/screen/home/HomeScreenHandler.java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78" name="Google Shape;278;g25a05de1284_3_30"/>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SOLID: ISP</a:t>
            </a:r>
            <a:endParaRPr/>
          </a:p>
        </p:txBody>
      </p:sp>
      <p:sp>
        <p:nvSpPr>
          <p:cNvPr id="279" name="Google Shape;279;g25a05de1284_3_30"/>
          <p:cNvSpPr txBox="1"/>
          <p:nvPr/>
        </p:nvSpPr>
        <p:spPr>
          <a:xfrm>
            <a:off x="254051" y="21740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Mô tả: </a:t>
            </a:r>
            <a:r>
              <a:rPr b="0" i="0" lang="en-US" sz="2200" u="none" strike="noStrike">
                <a:solidFill>
                  <a:srgbClr val="000000"/>
                </a:solidFill>
                <a:latin typeface="Times New Roman"/>
                <a:ea typeface="Times New Roman"/>
                <a:cs typeface="Times New Roman"/>
                <a:sym typeface="Times New Roman"/>
              </a:rPr>
              <a:t>Chịu trách nhiệm quản lý giao diện và xử lý logic liên quan đến màn hình chính của ứng dụng</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Lý do: </a:t>
            </a:r>
            <a:r>
              <a:rPr b="0" i="0" lang="en-US" sz="2200" u="none" strike="noStrike">
                <a:solidFill>
                  <a:srgbClr val="000000"/>
                </a:solidFill>
                <a:latin typeface="Times New Roman"/>
                <a:ea typeface="Times New Roman"/>
                <a:cs typeface="Times New Roman"/>
                <a:sym typeface="Times New Roman"/>
              </a:rPr>
              <a:t>Lớp không dùng 2 phương thức setPreviousScreen và getPreviousScreen của lớp cha là baseScreenHandler</a:t>
            </a:r>
            <a:endParaRPr sz="2200">
              <a:solidFill>
                <a:schemeClr val="dk1"/>
              </a:solidFill>
              <a:latin typeface="Calibri"/>
              <a:ea typeface="Calibri"/>
              <a:cs typeface="Calibri"/>
              <a:sym typeface="Calibri"/>
            </a:endParaRPr>
          </a:p>
        </p:txBody>
      </p:sp>
      <p:pic>
        <p:nvPicPr>
          <p:cNvPr id="280" name="Google Shape;280;g25a05de1284_3_30"/>
          <p:cNvPicPr preferRelativeResize="0"/>
          <p:nvPr/>
        </p:nvPicPr>
        <p:blipFill rotWithShape="1">
          <a:blip r:embed="rId3">
            <a:alphaModFix/>
          </a:blip>
          <a:srcRect b="0" l="0" r="0" t="0"/>
          <a:stretch/>
        </p:blipFill>
        <p:spPr>
          <a:xfrm>
            <a:off x="3374126" y="1685101"/>
            <a:ext cx="5534796" cy="4582164"/>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318ed3ce4e_1_15"/>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g2318ed3ce4e_1_15"/>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a:t>
            </a:r>
            <a:r>
              <a:rPr lang="en-US"/>
              <a:t>Các vấn đề liên quan đến clean code </a:t>
            </a:r>
            <a:endParaRPr/>
          </a:p>
        </p:txBody>
      </p:sp>
      <p:sp>
        <p:nvSpPr>
          <p:cNvPr id="287" name="Google Shape;287;g2318ed3ce4e_1_15"/>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AuthenticationController</a:t>
            </a:r>
            <a:r>
              <a:rPr lang="en-US" sz="2400">
                <a:solidFill>
                  <a:schemeClr val="dk1"/>
                </a:solidFill>
                <a:latin typeface="Arial"/>
                <a:ea typeface="Arial"/>
                <a:cs typeface="Arial"/>
                <a:sym typeface="Arial"/>
              </a:rPr>
              <a:t>.java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88" name="Google Shape;288;g2318ed3ce4e_1_15"/>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Clean name</a:t>
            </a:r>
            <a:endParaRPr/>
          </a:p>
        </p:txBody>
      </p:sp>
      <p:sp>
        <p:nvSpPr>
          <p:cNvPr id="289" name="Google Shape;289;g2318ed3ce4e_1_15"/>
          <p:cNvSpPr txBox="1"/>
          <p:nvPr/>
        </p:nvSpPr>
        <p:spPr>
          <a:xfrm>
            <a:off x="254051" y="1761412"/>
            <a:ext cx="3123000" cy="377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Tên md5 chưa thể hiện rõ chức năng của phương thức này nên đổi thành md5Encription chẳng hạn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Thay đổi tiên biến để rõ nghĩa hơn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290" name="Google Shape;290;g2318ed3ce4e_1_15"/>
          <p:cNvPicPr preferRelativeResize="0"/>
          <p:nvPr/>
        </p:nvPicPr>
        <p:blipFill>
          <a:blip r:embed="rId3">
            <a:alphaModFix/>
          </a:blip>
          <a:stretch>
            <a:fillRect/>
          </a:stretch>
        </p:blipFill>
        <p:spPr>
          <a:xfrm>
            <a:off x="3529451" y="1616260"/>
            <a:ext cx="5462150" cy="3113286"/>
          </a:xfrm>
          <a:prstGeom prst="rect">
            <a:avLst/>
          </a:prstGeom>
          <a:noFill/>
          <a:ln>
            <a:noFill/>
          </a:ln>
        </p:spPr>
      </p:pic>
      <p:pic>
        <p:nvPicPr>
          <p:cNvPr id="291" name="Google Shape;291;g2318ed3ce4e_1_15"/>
          <p:cNvPicPr preferRelativeResize="0"/>
          <p:nvPr/>
        </p:nvPicPr>
        <p:blipFill>
          <a:blip r:embed="rId4">
            <a:alphaModFix/>
          </a:blip>
          <a:stretch>
            <a:fillRect/>
          </a:stretch>
        </p:blipFill>
        <p:spPr>
          <a:xfrm>
            <a:off x="3529451" y="4910147"/>
            <a:ext cx="4210050" cy="352425"/>
          </a:xfrm>
          <a:prstGeom prst="rect">
            <a:avLst/>
          </a:prstGeom>
          <a:noFill/>
          <a:ln>
            <a:noFill/>
          </a:ln>
        </p:spPr>
      </p:pic>
      <p:pic>
        <p:nvPicPr>
          <p:cNvPr id="292" name="Google Shape;292;g2318ed3ce4e_1_15"/>
          <p:cNvPicPr preferRelativeResize="0"/>
          <p:nvPr/>
        </p:nvPicPr>
        <p:blipFill>
          <a:blip r:embed="rId5">
            <a:alphaModFix/>
          </a:blip>
          <a:stretch>
            <a:fillRect/>
          </a:stretch>
        </p:blipFill>
        <p:spPr>
          <a:xfrm>
            <a:off x="3529451" y="5463572"/>
            <a:ext cx="5076825" cy="295275"/>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318ed3ce4e_1_3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g2318ed3ce4e_1_3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Các vấn đề liên quan đến clean code </a:t>
            </a:r>
            <a:endParaRPr/>
          </a:p>
        </p:txBody>
      </p:sp>
      <p:sp>
        <p:nvSpPr>
          <p:cNvPr id="299" name="Google Shape;299;g2318ed3ce4e_1_39"/>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 trí: </a:t>
            </a:r>
            <a:r>
              <a:rPr lang="en-US" sz="2400">
                <a:solidFill>
                  <a:schemeClr val="dk1"/>
                </a:solidFill>
              </a:rPr>
              <a:t>Paymentt</a:t>
            </a:r>
            <a:r>
              <a:rPr lang="en-US" sz="2400">
                <a:solidFill>
                  <a:schemeClr val="dk1"/>
                </a:solidFill>
              </a:rPr>
              <a:t>Controller</a:t>
            </a:r>
            <a:r>
              <a:rPr lang="en-US" sz="2400">
                <a:solidFill>
                  <a:schemeClr val="dk1"/>
                </a:solidFill>
                <a:latin typeface="Arial"/>
                <a:ea typeface="Arial"/>
                <a:cs typeface="Arial"/>
                <a:sym typeface="Arial"/>
              </a:rPr>
              <a:t>.java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00" name="Google Shape;300;g2318ed3ce4e_1_39"/>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Clean </a:t>
            </a:r>
            <a:r>
              <a:rPr lang="en-US" sz="2400">
                <a:solidFill>
                  <a:schemeClr val="dk1"/>
                </a:solidFill>
                <a:latin typeface="Calibri"/>
                <a:ea typeface="Calibri"/>
                <a:cs typeface="Calibri"/>
                <a:sym typeface="Calibri"/>
              </a:rPr>
              <a:t>functions/method</a:t>
            </a:r>
            <a:endParaRPr/>
          </a:p>
        </p:txBody>
      </p:sp>
      <p:sp>
        <p:nvSpPr>
          <p:cNvPr id="301" name="Google Shape;301;g2318ed3ce4e_1_39"/>
          <p:cNvSpPr txBox="1"/>
          <p:nvPr/>
        </p:nvSpPr>
        <p:spPr>
          <a:xfrm>
            <a:off x="254050" y="1761400"/>
            <a:ext cx="8228700" cy="1317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chứa một biểu thức điều kiện phức tạp Một cách để cải thiện mã nguồn là tạo một phương thức boolean riêng, ví dụ như isValidExpirationDate(String date),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302" name="Google Shape;302;g2318ed3ce4e_1_39"/>
          <p:cNvPicPr preferRelativeResize="0"/>
          <p:nvPr/>
        </p:nvPicPr>
        <p:blipFill>
          <a:blip r:embed="rId3">
            <a:alphaModFix/>
          </a:blip>
          <a:stretch>
            <a:fillRect/>
          </a:stretch>
        </p:blipFill>
        <p:spPr>
          <a:xfrm>
            <a:off x="385000" y="3292375"/>
            <a:ext cx="7827524" cy="2490900"/>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318ed3ce4e_1_52"/>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g2318ed3ce4e_1_52"/>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 Các vấn đề liên quan đến clean code </a:t>
            </a:r>
            <a:endParaRPr/>
          </a:p>
        </p:txBody>
      </p:sp>
      <p:sp>
        <p:nvSpPr>
          <p:cNvPr id="309" name="Google Shape;309;g2318ed3ce4e_1_52"/>
          <p:cNvSpPr txBox="1"/>
          <p:nvPr/>
        </p:nvSpPr>
        <p:spPr>
          <a:xfrm>
            <a:off x="235077" y="1240972"/>
            <a:ext cx="8655000" cy="86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10" name="Google Shape;310;g2318ed3ce4e_1_52"/>
          <p:cNvSpPr txBox="1"/>
          <p:nvPr/>
        </p:nvSpPr>
        <p:spPr>
          <a:xfrm>
            <a:off x="235077" y="677472"/>
            <a:ext cx="34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Clean functions/method</a:t>
            </a:r>
            <a:endParaRPr/>
          </a:p>
        </p:txBody>
      </p:sp>
      <p:sp>
        <p:nvSpPr>
          <p:cNvPr id="311" name="Google Shape;311;g2318ed3ce4e_1_52"/>
          <p:cNvSpPr txBox="1"/>
          <p:nvPr/>
        </p:nvSpPr>
        <p:spPr>
          <a:xfrm>
            <a:off x="235075" y="1267900"/>
            <a:ext cx="3196800" cy="485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HHàm tính phí ở class DeliveryInfo có phép nhân distance*1.2 mà không rõ con số 1.2 có ý nghĩa gì. Cần phải đặt một biến cụ thể và cho nó giá trị bằng 1.2.</a:t>
            </a:r>
            <a:endParaRPr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Calibri"/>
                <a:ea typeface="Calibri"/>
                <a:cs typeface="Calibri"/>
                <a:sym typeface="Calibri"/>
              </a:rPr>
              <a:t>PlaceOrderController : Cả hai method validateName() và validateAddress() đều có cùng logic xử lý nên bị duplicate code vì vậy cần viết lại thành 1 hàm</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id="312" name="Google Shape;312;g2318ed3ce4e_1_52"/>
          <p:cNvPicPr preferRelativeResize="0"/>
          <p:nvPr/>
        </p:nvPicPr>
        <p:blipFill>
          <a:blip r:embed="rId3">
            <a:alphaModFix/>
          </a:blip>
          <a:stretch>
            <a:fillRect/>
          </a:stretch>
        </p:blipFill>
        <p:spPr>
          <a:xfrm>
            <a:off x="3540775" y="1481113"/>
            <a:ext cx="5457825" cy="885825"/>
          </a:xfrm>
          <a:prstGeom prst="rect">
            <a:avLst/>
          </a:prstGeom>
          <a:noFill/>
          <a:ln>
            <a:noFill/>
          </a:ln>
        </p:spPr>
      </p:pic>
      <p:pic>
        <p:nvPicPr>
          <p:cNvPr id="313" name="Google Shape;313;g2318ed3ce4e_1_52"/>
          <p:cNvPicPr preferRelativeResize="0"/>
          <p:nvPr/>
        </p:nvPicPr>
        <p:blipFill>
          <a:blip r:embed="rId4">
            <a:alphaModFix/>
          </a:blip>
          <a:stretch>
            <a:fillRect/>
          </a:stretch>
        </p:blipFill>
        <p:spPr>
          <a:xfrm>
            <a:off x="3861575" y="2868738"/>
            <a:ext cx="4816231" cy="2681288"/>
          </a:xfrm>
          <a:prstGeom prst="rect">
            <a:avLst/>
          </a:prstGeom>
          <a:noFill/>
          <a:ln>
            <a:noFill/>
          </a:ln>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1"/>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11"/>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20" name="Google Shape;320;p11"/>
          <p:cNvSpPr txBox="1"/>
          <p:nvPr/>
        </p:nvSpPr>
        <p:spPr>
          <a:xfrm>
            <a:off x="235075" y="1240975"/>
            <a:ext cx="36378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1</a:t>
            </a:r>
            <a:r>
              <a:rPr b="1" lang="en-US" sz="2400">
                <a:solidFill>
                  <a:schemeClr val="dk1"/>
                </a:solidFill>
                <a:latin typeface="Arial"/>
                <a:ea typeface="Arial"/>
                <a:cs typeface="Arial"/>
                <a:sym typeface="Arial"/>
              </a:rPr>
              <a:t>: </a:t>
            </a:r>
            <a:r>
              <a:rPr b="1" lang="en-US" sz="2400">
                <a:solidFill>
                  <a:schemeClr val="dk1"/>
                </a:solidFill>
              </a:rPr>
              <a:t>Thêm mặt hàng Media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Do mặt hàng AudioBook là dạng mặt hàng có một số thuộc tính như:  id, title, price, quanity,… nên ta có thể xây dựng lớp AudioBook kế thừa lớp Media, lớp AudioBookDAO kế thừa lớp MediaDAO </a:t>
            </a:r>
            <a:endParaRPr sz="2400">
              <a:solidFill>
                <a:schemeClr val="dk1"/>
              </a:solidFill>
              <a:latin typeface="Arial"/>
              <a:ea typeface="Arial"/>
              <a:cs typeface="Arial"/>
              <a:sym typeface="Arial"/>
            </a:endParaRPr>
          </a:p>
        </p:txBody>
      </p:sp>
      <p:pic>
        <p:nvPicPr>
          <p:cNvPr id="321" name="Google Shape;321;p11"/>
          <p:cNvPicPr preferRelativeResize="0"/>
          <p:nvPr/>
        </p:nvPicPr>
        <p:blipFill>
          <a:blip r:embed="rId3">
            <a:alphaModFix/>
          </a:blip>
          <a:stretch>
            <a:fillRect/>
          </a:stretch>
        </p:blipFill>
        <p:spPr>
          <a:xfrm>
            <a:off x="3872875" y="1631929"/>
            <a:ext cx="4966326" cy="4121873"/>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 name="Google Shape;78;p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Nội dung</a:t>
            </a:r>
            <a:endParaRPr/>
          </a:p>
        </p:txBody>
      </p:sp>
      <p:sp>
        <p:nvSpPr>
          <p:cNvPr id="79" name="Google Shape;79;p3"/>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latin typeface="Arial"/>
                <a:ea typeface="Arial"/>
                <a:cs typeface="Arial"/>
                <a:sym typeface="Arial"/>
              </a:rPr>
              <a:t>Mục tiêu</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Phạm vi</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Đánh giá thiết kế cũ</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Đề xuất cải tiến</a:t>
            </a:r>
            <a:endParaRPr>
              <a:latin typeface="Arial"/>
              <a:ea typeface="Arial"/>
              <a:cs typeface="Arial"/>
              <a:sym typeface="Arial"/>
            </a:endParaRPr>
          </a:p>
          <a:p>
            <a:pPr indent="-514350" lvl="0" marL="514350" rtl="0" algn="l">
              <a:lnSpc>
                <a:spcPct val="90000"/>
              </a:lnSpc>
              <a:spcBef>
                <a:spcPts val="1000"/>
              </a:spcBef>
              <a:spcAft>
                <a:spcPts val="0"/>
              </a:spcAft>
              <a:buClr>
                <a:schemeClr val="dk1"/>
              </a:buClr>
              <a:buSzPts val="2800"/>
              <a:buAutoNum type="arabicPeriod"/>
            </a:pPr>
            <a:r>
              <a:rPr lang="en-US">
                <a:latin typeface="Arial"/>
                <a:ea typeface="Arial"/>
                <a:cs typeface="Arial"/>
                <a:sym typeface="Arial"/>
              </a:rPr>
              <a:t>Tổng kết</a:t>
            </a:r>
            <a:endParaRPr>
              <a:latin typeface="Arial"/>
              <a:ea typeface="Arial"/>
              <a:cs typeface="Arial"/>
              <a:sym typeface="Arial"/>
            </a:endParaRPr>
          </a:p>
          <a:p>
            <a:pPr indent="-336550" lvl="0" marL="51435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5f412fe7c9_0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g25f412fe7c9_0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28" name="Google Shape;328;g25f412fe7c9_0_0"/>
          <p:cNvSpPr txBox="1"/>
          <p:nvPr/>
        </p:nvSpPr>
        <p:spPr>
          <a:xfrm>
            <a:off x="235075" y="1240975"/>
            <a:ext cx="36378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1</a:t>
            </a:r>
            <a:r>
              <a:rPr b="1" lang="en-US" sz="2400">
                <a:solidFill>
                  <a:schemeClr val="dk1"/>
                </a:solidFill>
                <a:latin typeface="Arial"/>
                <a:ea typeface="Arial"/>
                <a:cs typeface="Arial"/>
                <a:sym typeface="Arial"/>
              </a:rPr>
              <a:t>: </a:t>
            </a:r>
            <a:r>
              <a:rPr b="1" lang="en-US" sz="2400">
                <a:solidFill>
                  <a:schemeClr val="dk1"/>
                </a:solidFill>
              </a:rPr>
              <a:t>Thêm mặt hàng Media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Do khi thêm 1 mặt hàng mới cần sửa code trong homeScreenScreenHandler </a:t>
            </a:r>
            <a:endParaRPr sz="2400">
              <a:solidFill>
                <a:schemeClr val="dk1"/>
              </a:solidFill>
              <a:latin typeface="Arial"/>
              <a:ea typeface="Arial"/>
              <a:cs typeface="Arial"/>
              <a:sym typeface="Arial"/>
            </a:endParaRPr>
          </a:p>
        </p:txBody>
      </p:sp>
      <p:pic>
        <p:nvPicPr>
          <p:cNvPr id="329" name="Google Shape;329;g25f412fe7c9_0_0"/>
          <p:cNvPicPr preferRelativeResize="0"/>
          <p:nvPr/>
        </p:nvPicPr>
        <p:blipFill>
          <a:blip r:embed="rId3">
            <a:alphaModFix/>
          </a:blip>
          <a:stretch>
            <a:fillRect/>
          </a:stretch>
        </p:blipFill>
        <p:spPr>
          <a:xfrm>
            <a:off x="3939925" y="1172400"/>
            <a:ext cx="4733925" cy="5079475"/>
          </a:xfrm>
          <a:prstGeom prst="rect">
            <a:avLst/>
          </a:prstGeom>
          <a:noFill/>
          <a:ln>
            <a:noFill/>
          </a:ln>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5f412fe7c9_0_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g25f412fe7c9_0_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36" name="Google Shape;336;g25f412fe7c9_0_8"/>
          <p:cNvSpPr txBox="1"/>
          <p:nvPr/>
        </p:nvSpPr>
        <p:spPr>
          <a:xfrm>
            <a:off x="235075" y="1240975"/>
            <a:ext cx="36378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1</a:t>
            </a:r>
            <a:r>
              <a:rPr b="1" lang="en-US" sz="2400">
                <a:solidFill>
                  <a:schemeClr val="dk1"/>
                </a:solidFill>
                <a:latin typeface="Arial"/>
                <a:ea typeface="Arial"/>
                <a:cs typeface="Arial"/>
                <a:sym typeface="Arial"/>
              </a:rPr>
              <a:t>: </a:t>
            </a:r>
            <a:r>
              <a:rPr b="1" lang="en-US" sz="2400">
                <a:solidFill>
                  <a:schemeClr val="dk1"/>
                </a:solidFill>
              </a:rPr>
              <a:t>Thêm mặt hàng Media mớ</a:t>
            </a:r>
            <a:r>
              <a:rPr b="1" lang="en-US" sz="2400">
                <a:solidFill>
                  <a:schemeClr val="dk1"/>
                </a:solidFill>
              </a:rPr>
              <a:t>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solidFill>
                  <a:schemeClr val="dk1"/>
                </a:solidFill>
              </a:rPr>
              <a:t>Tạo ra 1 emum chứa các loại media và sử dụng vòng lặp để addMenuItem</a:t>
            </a:r>
            <a:endParaRPr sz="2400">
              <a:solidFill>
                <a:schemeClr val="dk1"/>
              </a:solidFill>
              <a:latin typeface="Arial"/>
              <a:ea typeface="Arial"/>
              <a:cs typeface="Arial"/>
              <a:sym typeface="Arial"/>
            </a:endParaRPr>
          </a:p>
        </p:txBody>
      </p:sp>
      <p:pic>
        <p:nvPicPr>
          <p:cNvPr id="337" name="Google Shape;337;g25f412fe7c9_0_8"/>
          <p:cNvPicPr preferRelativeResize="0"/>
          <p:nvPr/>
        </p:nvPicPr>
        <p:blipFill>
          <a:blip r:embed="rId3">
            <a:alphaModFix/>
          </a:blip>
          <a:stretch>
            <a:fillRect/>
          </a:stretch>
        </p:blipFill>
        <p:spPr>
          <a:xfrm>
            <a:off x="353638" y="3581013"/>
            <a:ext cx="7648575" cy="971550"/>
          </a:xfrm>
          <a:prstGeom prst="rect">
            <a:avLst/>
          </a:prstGeom>
          <a:noFill/>
          <a:ln>
            <a:noFill/>
          </a:ln>
        </p:spPr>
      </p:pic>
      <p:pic>
        <p:nvPicPr>
          <p:cNvPr id="338" name="Google Shape;338;g25f412fe7c9_0_8"/>
          <p:cNvPicPr preferRelativeResize="0"/>
          <p:nvPr/>
        </p:nvPicPr>
        <p:blipFill>
          <a:blip r:embed="rId4">
            <a:alphaModFix/>
          </a:blip>
          <a:stretch>
            <a:fillRect/>
          </a:stretch>
        </p:blipFill>
        <p:spPr>
          <a:xfrm>
            <a:off x="4995800" y="1240968"/>
            <a:ext cx="3495675" cy="1647825"/>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2"/>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12"/>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45" name="Google Shape;345;p12"/>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2. Thêm màn hình mớ</a:t>
            </a:r>
            <a:r>
              <a:rPr b="1" lang="en-US" sz="2400">
                <a:solidFill>
                  <a:schemeClr val="dk1"/>
                </a:solidFill>
              </a:rPr>
              <a:t>i</a:t>
            </a:r>
            <a:endParaRPr b="1" sz="2400">
              <a:solidFill>
                <a:schemeClr val="dk1"/>
              </a:solidFill>
            </a:endParaRPr>
          </a:p>
          <a:p>
            <a:pPr indent="0" lvl="0" marL="0" marR="0" rtl="0" algn="l">
              <a:lnSpc>
                <a:spcPct val="90000"/>
              </a:lnSpc>
              <a:spcBef>
                <a:spcPts val="0"/>
              </a:spcBef>
              <a:spcAft>
                <a:spcPts val="0"/>
              </a:spcAft>
              <a:buClr>
                <a:schemeClr val="dk1"/>
              </a:buClr>
              <a:buSzPts val="2400"/>
              <a:buFont typeface="Arial"/>
              <a:buNone/>
            </a:pPr>
            <a:r>
              <a:rPr b="0" i="0" lang="en-US" sz="2400" u="none" strike="noStrike">
                <a:solidFill>
                  <a:srgbClr val="000000"/>
                </a:solidFill>
                <a:latin typeface="Times New Roman"/>
                <a:ea typeface="Times New Roman"/>
                <a:cs typeface="Times New Roman"/>
                <a:sym typeface="Times New Roman"/>
              </a:rPr>
              <a:t>Biểu </a:t>
            </a:r>
            <a:r>
              <a:rPr lang="en-US" sz="2400">
                <a:solidFill>
                  <a:srgbClr val="000000"/>
                </a:solidFill>
                <a:latin typeface="Times New Roman"/>
                <a:ea typeface="Times New Roman"/>
                <a:cs typeface="Times New Roman"/>
                <a:sym typeface="Times New Roman"/>
              </a:rPr>
              <a:t>đồ lớp: </a:t>
            </a:r>
            <a:endParaRPr sz="2400">
              <a:solidFill>
                <a:schemeClr val="dk1"/>
              </a:solidFill>
              <a:latin typeface="Arial"/>
              <a:ea typeface="Arial"/>
              <a:cs typeface="Arial"/>
              <a:sym typeface="Arial"/>
            </a:endParaRPr>
          </a:p>
        </p:txBody>
      </p:sp>
      <p:pic>
        <p:nvPicPr>
          <p:cNvPr id="346" name="Google Shape;346;p12"/>
          <p:cNvPicPr preferRelativeResize="0"/>
          <p:nvPr/>
        </p:nvPicPr>
        <p:blipFill>
          <a:blip r:embed="rId3">
            <a:alphaModFix/>
          </a:blip>
          <a:stretch>
            <a:fillRect/>
          </a:stretch>
        </p:blipFill>
        <p:spPr>
          <a:xfrm>
            <a:off x="1713375" y="2110000"/>
            <a:ext cx="5457825" cy="3400425"/>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5a4bf9e380_0_1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g25a4bf9e380_0_1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53" name="Google Shape;353;g25a4bf9e380_0_11"/>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b="1" lang="en-US" sz="2400">
                <a:solidFill>
                  <a:schemeClr val="dk1"/>
                </a:solidFill>
              </a:rPr>
              <a:t>Vấn đề 2. Thêm màn hình mới</a:t>
            </a:r>
            <a:endParaRPr b="1" sz="2400">
              <a:solidFill>
                <a:schemeClr val="dk1"/>
              </a:solidFil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 (</a:t>
            </a:r>
            <a:r>
              <a:rPr lang="en-US" sz="2400">
                <a:latin typeface="Times New Roman"/>
                <a:ea typeface="Times New Roman"/>
                <a:cs typeface="Times New Roman"/>
                <a:sym typeface="Times New Roman"/>
              </a:rPr>
              <a:t>Tạo lớp mới</a:t>
            </a:r>
            <a:r>
              <a:rPr b="0" i="0" lang="en-US" sz="2400" u="none" strike="noStrike">
                <a:solidFill>
                  <a:srgbClr val="000000"/>
                </a:solidFill>
                <a:latin typeface="Times New Roman"/>
                <a:ea typeface="Times New Roman"/>
                <a:cs typeface="Times New Roman"/>
                <a:sym typeface="Times New Roman"/>
              </a:rPr>
              <a:t>)</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354" name="Google Shape;354;g25a4bf9e380_0_11"/>
          <p:cNvPicPr preferRelativeResize="0"/>
          <p:nvPr/>
        </p:nvPicPr>
        <p:blipFill>
          <a:blip r:embed="rId3">
            <a:alphaModFix/>
          </a:blip>
          <a:stretch>
            <a:fillRect/>
          </a:stretch>
        </p:blipFill>
        <p:spPr>
          <a:xfrm>
            <a:off x="235075" y="2070475"/>
            <a:ext cx="3857625" cy="1352550"/>
          </a:xfrm>
          <a:prstGeom prst="rect">
            <a:avLst/>
          </a:prstGeom>
          <a:noFill/>
          <a:ln>
            <a:noFill/>
          </a:ln>
        </p:spPr>
      </p:pic>
      <p:pic>
        <p:nvPicPr>
          <p:cNvPr id="355" name="Google Shape;355;g25a4bf9e380_0_11"/>
          <p:cNvPicPr preferRelativeResize="0"/>
          <p:nvPr/>
        </p:nvPicPr>
        <p:blipFill>
          <a:blip r:embed="rId4">
            <a:alphaModFix/>
          </a:blip>
          <a:stretch>
            <a:fillRect/>
          </a:stretch>
        </p:blipFill>
        <p:spPr>
          <a:xfrm>
            <a:off x="4313250" y="2070475"/>
            <a:ext cx="4576600" cy="1352550"/>
          </a:xfrm>
          <a:prstGeom prst="rect">
            <a:avLst/>
          </a:prstGeom>
          <a:noFill/>
          <a:ln>
            <a:noFill/>
          </a:ln>
        </p:spPr>
      </p:pic>
      <p:pic>
        <p:nvPicPr>
          <p:cNvPr id="356" name="Google Shape;356;g25a4bf9e380_0_11"/>
          <p:cNvPicPr preferRelativeResize="0"/>
          <p:nvPr/>
        </p:nvPicPr>
        <p:blipFill>
          <a:blip r:embed="rId5">
            <a:alphaModFix/>
          </a:blip>
          <a:stretch>
            <a:fillRect/>
          </a:stretch>
        </p:blipFill>
        <p:spPr>
          <a:xfrm>
            <a:off x="1843263" y="3582550"/>
            <a:ext cx="5457825" cy="2562225"/>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5a4bf9e380_0_2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g25a4bf9e380_0_2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63" name="Google Shape;363;g25a4bf9e380_0_2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b="1" lang="en-US" sz="2400">
                <a:solidFill>
                  <a:schemeClr val="dk1"/>
                </a:solidFill>
              </a:rPr>
              <a:t>Vấn đề 2. Thêm màn hình mới</a:t>
            </a:r>
            <a:endParaRPr b="1" sz="2400">
              <a:solidFill>
                <a:schemeClr val="dk1"/>
              </a:solidFil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 (</a:t>
            </a:r>
            <a:r>
              <a:rPr lang="en-US" sz="2400">
                <a:latin typeface="Times New Roman"/>
                <a:ea typeface="Times New Roman"/>
                <a:cs typeface="Times New Roman"/>
                <a:sym typeface="Times New Roman"/>
              </a:rPr>
              <a:t>Sử dụng</a:t>
            </a:r>
            <a:r>
              <a:rPr b="0" i="0" lang="en-US" sz="2400" u="none" strike="noStrike">
                <a:solidFill>
                  <a:srgbClr val="000000"/>
                </a:solidFill>
                <a:latin typeface="Times New Roman"/>
                <a:ea typeface="Times New Roman"/>
                <a:cs typeface="Times New Roman"/>
                <a:sym typeface="Times New Roman"/>
              </a:rPr>
              <a:t>)</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364" name="Google Shape;364;g25a4bf9e380_0_26"/>
          <p:cNvPicPr preferRelativeResize="0"/>
          <p:nvPr/>
        </p:nvPicPr>
        <p:blipFill rotWithShape="1">
          <a:blip r:embed="rId3">
            <a:alphaModFix/>
          </a:blip>
          <a:srcRect b="4355" l="3695" r="4155" t="3359"/>
          <a:stretch/>
        </p:blipFill>
        <p:spPr>
          <a:xfrm>
            <a:off x="235075" y="2230600"/>
            <a:ext cx="3968950" cy="3491500"/>
          </a:xfrm>
          <a:prstGeom prst="rect">
            <a:avLst/>
          </a:prstGeom>
          <a:noFill/>
          <a:ln>
            <a:noFill/>
          </a:ln>
        </p:spPr>
      </p:pic>
      <p:pic>
        <p:nvPicPr>
          <p:cNvPr id="365" name="Google Shape;365;g25a4bf9e380_0_26"/>
          <p:cNvPicPr preferRelativeResize="0"/>
          <p:nvPr/>
        </p:nvPicPr>
        <p:blipFill rotWithShape="1">
          <a:blip r:embed="rId4">
            <a:alphaModFix/>
          </a:blip>
          <a:srcRect b="9721" l="4040" r="4333" t="6617"/>
          <a:stretch/>
        </p:blipFill>
        <p:spPr>
          <a:xfrm>
            <a:off x="4920900" y="2230600"/>
            <a:ext cx="3968950" cy="2047875"/>
          </a:xfrm>
          <a:prstGeom prst="rect">
            <a:avLst/>
          </a:prstGeom>
          <a:noFill/>
          <a:ln>
            <a:noFill/>
          </a:ln>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318ed3ce4e_1_6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g2318ed3ce4e_1_6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72" name="Google Shape;372;g2318ed3ce4e_1_68"/>
          <p:cNvSpPr txBox="1"/>
          <p:nvPr/>
        </p:nvSpPr>
        <p:spPr>
          <a:xfrm>
            <a:off x="235077" y="13171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3: Thay đổi yêu cầu khi load giao diện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Hiện tại, trên các màn hình, nếu xảy ra lỗi IOException sẽ hiện lên thông báo “Error when loading resources”. Yêu cầu mới: Thay vì hiển thị thông báo lỗi trên màn hình popup, chương trình hiển thị trực tiếp lỗi màu đỏ trên phía trên cùng của các trang. Thay vì thông báo “Error when loading resources”, cần bổ sung thêm lỗi khi thao tác với resource nào, và cụ thể lỗi (VD: không tìm thấy,…)</a:t>
            </a:r>
            <a:endParaRPr b="0" i="0" sz="2400" u="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=&gt; Giải pháp: Sử dụng </a:t>
            </a:r>
            <a:r>
              <a:rPr lang="en-US" sz="2400">
                <a:latin typeface="Times New Roman"/>
                <a:ea typeface="Times New Roman"/>
                <a:cs typeface="Times New Roman"/>
                <a:sym typeface="Times New Roman"/>
              </a:rPr>
              <a:t>factory </a:t>
            </a:r>
            <a:r>
              <a:rPr lang="en-US" sz="2400">
                <a:solidFill>
                  <a:srgbClr val="000000"/>
                </a:solidFill>
                <a:latin typeface="Times New Roman"/>
                <a:ea typeface="Times New Roman"/>
                <a:cs typeface="Times New Roman"/>
                <a:sym typeface="Times New Roman"/>
              </a:rPr>
              <a:t>pattern</a:t>
            </a:r>
            <a:endParaRPr sz="2400">
              <a:solidFill>
                <a:schemeClr val="dk1"/>
              </a:solidFill>
              <a:latin typeface="Arial"/>
              <a:ea typeface="Arial"/>
              <a:cs typeface="Arial"/>
              <a:sym typeface="Arial"/>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5a4bf9e380_0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g25a4bf9e380_0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79" name="Google Shape;379;g25a4bf9e380_0_0"/>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3: Thay đổi yêu cầu khi load giao diện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Biểu </a:t>
            </a:r>
            <a:r>
              <a:rPr lang="en-US" sz="2400">
                <a:solidFill>
                  <a:srgbClr val="000000"/>
                </a:solidFill>
                <a:latin typeface="Times New Roman"/>
                <a:ea typeface="Times New Roman"/>
                <a:cs typeface="Times New Roman"/>
                <a:sym typeface="Times New Roman"/>
              </a:rPr>
              <a:t>đồ lớp: </a:t>
            </a:r>
            <a:endParaRPr sz="2400">
              <a:solidFill>
                <a:schemeClr val="dk1"/>
              </a:solidFill>
              <a:latin typeface="Arial"/>
              <a:ea typeface="Arial"/>
              <a:cs typeface="Arial"/>
              <a:sym typeface="Arial"/>
            </a:endParaRPr>
          </a:p>
        </p:txBody>
      </p:sp>
      <p:pic>
        <p:nvPicPr>
          <p:cNvPr id="380" name="Google Shape;380;g25a4bf9e380_0_0"/>
          <p:cNvPicPr preferRelativeResize="0"/>
          <p:nvPr/>
        </p:nvPicPr>
        <p:blipFill rotWithShape="1">
          <a:blip r:embed="rId3">
            <a:alphaModFix/>
          </a:blip>
          <a:srcRect b="0" l="0" r="0" t="0"/>
          <a:stretch/>
        </p:blipFill>
        <p:spPr>
          <a:xfrm>
            <a:off x="925102" y="2149754"/>
            <a:ext cx="6694899" cy="3785597"/>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3"/>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13"/>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87" name="Google Shape;387;p13"/>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3: Thay đổi yêu cầu khi load giao diện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388" name="Google Shape;388;p13"/>
          <p:cNvPicPr preferRelativeResize="0"/>
          <p:nvPr/>
        </p:nvPicPr>
        <p:blipFill rotWithShape="1">
          <a:blip r:embed="rId3">
            <a:alphaModFix/>
          </a:blip>
          <a:srcRect b="0" l="0" r="0" t="0"/>
          <a:stretch/>
        </p:blipFill>
        <p:spPr>
          <a:xfrm>
            <a:off x="-52439" y="2245004"/>
            <a:ext cx="8974507" cy="3534003"/>
          </a:xfrm>
          <a:prstGeom prst="rect">
            <a:avLst/>
          </a:prstGeom>
          <a:noFill/>
          <a:ln>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5a4bf9e380_0_3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g25a4bf9e380_0_3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395" name="Google Shape;395;g25a4bf9e380_0_39"/>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a:t>
            </a:r>
            <a:r>
              <a:rPr b="1" lang="en-US" sz="2400">
                <a:solidFill>
                  <a:schemeClr val="dk1"/>
                </a:solidFill>
              </a:rPr>
              <a:t> 4</a:t>
            </a:r>
            <a:r>
              <a:rPr b="1" lang="en-US" sz="2400">
                <a:solidFill>
                  <a:schemeClr val="dk1"/>
                </a:solidFill>
                <a:latin typeface="Arial"/>
                <a:ea typeface="Arial"/>
                <a:cs typeface="Arial"/>
                <a:sym typeface="Arial"/>
              </a:rPr>
              <a:t>: </a:t>
            </a:r>
            <a:r>
              <a:rPr b="1" lang="en-US" sz="2000">
                <a:solidFill>
                  <a:schemeClr val="dk1"/>
                </a:solidFill>
              </a:rPr>
              <a:t>Thay đổi cách tính khoảng cách, sử dụng thư viện mới</a:t>
            </a:r>
            <a:endParaRPr b="1" sz="31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Biểu </a:t>
            </a:r>
            <a:r>
              <a:rPr lang="en-US" sz="2400">
                <a:solidFill>
                  <a:srgbClr val="000000"/>
                </a:solidFill>
                <a:latin typeface="Times New Roman"/>
                <a:ea typeface="Times New Roman"/>
                <a:cs typeface="Times New Roman"/>
                <a:sym typeface="Times New Roman"/>
              </a:rPr>
              <a:t>đồ lớp: </a:t>
            </a:r>
            <a:endParaRPr sz="2400">
              <a:solidFill>
                <a:schemeClr val="dk1"/>
              </a:solidFill>
              <a:latin typeface="Arial"/>
              <a:ea typeface="Arial"/>
              <a:cs typeface="Arial"/>
              <a:sym typeface="Arial"/>
            </a:endParaRPr>
          </a:p>
        </p:txBody>
      </p:sp>
      <p:pic>
        <p:nvPicPr>
          <p:cNvPr id="396" name="Google Shape;396;g25a4bf9e380_0_39"/>
          <p:cNvPicPr preferRelativeResize="0"/>
          <p:nvPr/>
        </p:nvPicPr>
        <p:blipFill>
          <a:blip r:embed="rId3">
            <a:alphaModFix/>
          </a:blip>
          <a:stretch>
            <a:fillRect/>
          </a:stretch>
        </p:blipFill>
        <p:spPr>
          <a:xfrm>
            <a:off x="1843263" y="2126013"/>
            <a:ext cx="5457825" cy="3133725"/>
          </a:xfrm>
          <a:prstGeom prst="rect">
            <a:avLst/>
          </a:prstGeom>
          <a:noFill/>
          <a:ln>
            <a:noFill/>
          </a:ln>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5a4bf9e380_0_4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g25a4bf9e380_0_4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03" name="Google Shape;403;g25a4bf9e380_0_4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4</a:t>
            </a:r>
            <a:r>
              <a:rPr b="1" lang="en-US" sz="2400">
                <a:solidFill>
                  <a:schemeClr val="dk1"/>
                </a:solidFill>
                <a:latin typeface="Arial"/>
                <a:ea typeface="Arial"/>
                <a:cs typeface="Arial"/>
                <a:sym typeface="Arial"/>
              </a:rPr>
              <a:t>: </a:t>
            </a:r>
            <a:r>
              <a:rPr b="1" lang="en-US" sz="2000">
                <a:solidFill>
                  <a:schemeClr val="dk1"/>
                </a:solidFill>
              </a:rPr>
              <a:t>Thay đổi cách tính khoảng cách, sử dụng thư viện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Mã nguồn minh họa</a:t>
            </a:r>
            <a:r>
              <a:rPr lang="en-US" sz="2400">
                <a:solidFill>
                  <a:srgbClr val="000000"/>
                </a:solidFill>
                <a:latin typeface="Times New Roman"/>
                <a:ea typeface="Times New Roman"/>
                <a:cs typeface="Times New Roman"/>
                <a:sym typeface="Times New Roman"/>
              </a:rPr>
              <a:t>: </a:t>
            </a:r>
            <a:endParaRPr sz="2400">
              <a:solidFill>
                <a:schemeClr val="dk1"/>
              </a:solidFill>
              <a:latin typeface="Arial"/>
              <a:ea typeface="Arial"/>
              <a:cs typeface="Arial"/>
              <a:sym typeface="Arial"/>
            </a:endParaRPr>
          </a:p>
        </p:txBody>
      </p:sp>
      <p:pic>
        <p:nvPicPr>
          <p:cNvPr id="404" name="Google Shape;404;g25a4bf9e380_0_46"/>
          <p:cNvPicPr preferRelativeResize="0"/>
          <p:nvPr/>
        </p:nvPicPr>
        <p:blipFill>
          <a:blip r:embed="rId3">
            <a:alphaModFix/>
          </a:blip>
          <a:stretch>
            <a:fillRect/>
          </a:stretch>
        </p:blipFill>
        <p:spPr>
          <a:xfrm>
            <a:off x="235075" y="2223718"/>
            <a:ext cx="3083281" cy="387428"/>
          </a:xfrm>
          <a:prstGeom prst="rect">
            <a:avLst/>
          </a:prstGeom>
          <a:noFill/>
          <a:ln>
            <a:noFill/>
          </a:ln>
        </p:spPr>
      </p:pic>
      <p:pic>
        <p:nvPicPr>
          <p:cNvPr id="405" name="Google Shape;405;g25a4bf9e380_0_46"/>
          <p:cNvPicPr preferRelativeResize="0"/>
          <p:nvPr/>
        </p:nvPicPr>
        <p:blipFill>
          <a:blip r:embed="rId4">
            <a:alphaModFix/>
          </a:blip>
          <a:stretch>
            <a:fillRect/>
          </a:stretch>
        </p:blipFill>
        <p:spPr>
          <a:xfrm>
            <a:off x="4358275" y="1944650"/>
            <a:ext cx="4550999" cy="1914125"/>
          </a:xfrm>
          <a:prstGeom prst="rect">
            <a:avLst/>
          </a:prstGeom>
          <a:noFill/>
          <a:ln>
            <a:noFill/>
          </a:ln>
        </p:spPr>
      </p:pic>
      <p:pic>
        <p:nvPicPr>
          <p:cNvPr id="406" name="Google Shape;406;g25a4bf9e380_0_46"/>
          <p:cNvPicPr preferRelativeResize="0"/>
          <p:nvPr/>
        </p:nvPicPr>
        <p:blipFill>
          <a:blip r:embed="rId5">
            <a:alphaModFix/>
          </a:blip>
          <a:stretch>
            <a:fillRect/>
          </a:stretch>
        </p:blipFill>
        <p:spPr>
          <a:xfrm>
            <a:off x="235075" y="3858775"/>
            <a:ext cx="5457825" cy="2286000"/>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 name="Google Shape;85;p4"/>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86" name="Google Shape;86;p4"/>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Mục đích của báo cáo</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Mô tả khái quát về phần mềm, chức năng của phần mềm.</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Chỉ ra, đánh giá những vi phạm của source code</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Đề xuất những cải tiến cho source code</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Đối tượng người đọc</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Những thành viên trong đội phát triển dự án</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Khách hàng của dự án</a:t>
            </a:r>
            <a:endParaRPr b="0" i="0" sz="24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Vv..</a:t>
            </a:r>
            <a:endParaRPr b="0" i="0" sz="2400" u="none" cap="none" strike="noStrike">
              <a:solidFill>
                <a:schemeClr val="dk1"/>
              </a:solidFill>
              <a:latin typeface="Arial"/>
              <a:ea typeface="Arial"/>
              <a:cs typeface="Arial"/>
              <a:sym typeface="Arial"/>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5a05de1284_3_5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g25a05de1284_3_5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13" name="Google Shape;413;g25a05de1284_3_59"/>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5</a:t>
            </a:r>
            <a:r>
              <a:rPr b="1" lang="en-US" sz="2400">
                <a:solidFill>
                  <a:schemeClr val="dk1"/>
                </a:solidFill>
                <a:latin typeface="Arial"/>
                <a:ea typeface="Arial"/>
                <a:cs typeface="Arial"/>
                <a:sym typeface="Arial"/>
              </a:rPr>
              <a:t>: Th</a:t>
            </a:r>
            <a:r>
              <a:rPr b="1" lang="en-US" sz="2400">
                <a:solidFill>
                  <a:schemeClr val="dk1"/>
                </a:solidFill>
              </a:rPr>
              <a:t>êm phương thức thanh toán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 Khách hàng có thể lựa chọn phương thức thanh toán thẻ tín dụng (credit card)</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hoặc thẻ nội địa (domestic card). Thông tin về loại thẻ thanh toán mới như sau:</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Type: Domestic Debit Card</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Issuing Bank, ví dụ VietinBank</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Card number 16 kí tự là chữ số</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Valid-from date, ví dụ: 12/33</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Cardholder’s name, ví dụ: DO MINH HIEU</a:t>
            </a:r>
            <a:endParaRPr sz="2400">
              <a:solidFill>
                <a:srgbClr val="000000"/>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b="1" lang="en-US" sz="2400">
                <a:latin typeface="Times New Roman"/>
                <a:ea typeface="Times New Roman"/>
                <a:cs typeface="Times New Roman"/>
                <a:sym typeface="Times New Roman"/>
              </a:rPr>
              <a:t>=&gt; Giải pháp: sử dụng Strategy pattern</a:t>
            </a:r>
            <a:endParaRPr b="1" sz="2400">
              <a:latin typeface="Times New Roman"/>
              <a:ea typeface="Times New Roman"/>
              <a:cs typeface="Times New Roman"/>
              <a:sym typeface="Times New Roman"/>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5a05de1284_3_6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g25a05de1284_3_66"/>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20" name="Google Shape;420;g25a05de1284_3_66"/>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5</a:t>
            </a:r>
            <a:r>
              <a:rPr b="1" lang="en-US" sz="2400">
                <a:solidFill>
                  <a:schemeClr val="dk1"/>
                </a:solidFill>
                <a:latin typeface="Arial"/>
                <a:ea typeface="Arial"/>
                <a:cs typeface="Arial"/>
                <a:sym typeface="Arial"/>
              </a:rPr>
              <a:t>: Th</a:t>
            </a:r>
            <a:r>
              <a:rPr b="1" lang="en-US" sz="2400">
                <a:solidFill>
                  <a:schemeClr val="dk1"/>
                </a:solidFill>
              </a:rPr>
              <a:t>êm phương thức thanh toán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0" i="0" lang="en-US" sz="2400" u="none" strike="noStrik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21" name="Google Shape;421;g25a05de1284_3_66"/>
          <p:cNvPicPr preferRelativeResize="0"/>
          <p:nvPr/>
        </p:nvPicPr>
        <p:blipFill>
          <a:blip r:embed="rId3">
            <a:alphaModFix/>
          </a:blip>
          <a:stretch>
            <a:fillRect/>
          </a:stretch>
        </p:blipFill>
        <p:spPr>
          <a:xfrm>
            <a:off x="387925" y="1550650"/>
            <a:ext cx="8368502" cy="4767524"/>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5a05de1284_3_74"/>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7" name="Google Shape;427;g25a05de1284_3_74"/>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28" name="Google Shape;428;g25a05de1284_3_74"/>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5</a:t>
            </a:r>
            <a:r>
              <a:rPr b="1" lang="en-US" sz="2400">
                <a:solidFill>
                  <a:schemeClr val="dk1"/>
                </a:solidFill>
                <a:latin typeface="Arial"/>
                <a:ea typeface="Arial"/>
                <a:cs typeface="Arial"/>
                <a:sym typeface="Arial"/>
              </a:rPr>
              <a:t>: Th</a:t>
            </a:r>
            <a:r>
              <a:rPr b="1" lang="en-US" sz="2400">
                <a:solidFill>
                  <a:schemeClr val="dk1"/>
                </a:solidFill>
              </a:rPr>
              <a:t>êm phương thức thanh toán mới</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29" name="Google Shape;429;g25a05de1284_3_74"/>
          <p:cNvPicPr preferRelativeResize="0"/>
          <p:nvPr/>
        </p:nvPicPr>
        <p:blipFill>
          <a:blip r:embed="rId3">
            <a:alphaModFix/>
          </a:blip>
          <a:stretch>
            <a:fillRect/>
          </a:stretch>
        </p:blipFill>
        <p:spPr>
          <a:xfrm>
            <a:off x="4670825" y="1751825"/>
            <a:ext cx="4359249" cy="2989725"/>
          </a:xfrm>
          <a:prstGeom prst="rect">
            <a:avLst/>
          </a:prstGeom>
          <a:noFill/>
          <a:ln>
            <a:noFill/>
          </a:ln>
        </p:spPr>
      </p:pic>
      <p:pic>
        <p:nvPicPr>
          <p:cNvPr id="430" name="Google Shape;430;g25a05de1284_3_74"/>
          <p:cNvPicPr preferRelativeResize="0"/>
          <p:nvPr/>
        </p:nvPicPr>
        <p:blipFill>
          <a:blip r:embed="rId4">
            <a:alphaModFix/>
          </a:blip>
          <a:stretch>
            <a:fillRect/>
          </a:stretch>
        </p:blipFill>
        <p:spPr>
          <a:xfrm>
            <a:off x="126025" y="1682500"/>
            <a:ext cx="4544800" cy="3493000"/>
          </a:xfrm>
          <a:prstGeom prst="rect">
            <a:avLst/>
          </a:prstGeom>
          <a:noFill/>
          <a:ln>
            <a:noFill/>
          </a:ln>
        </p:spPr>
      </p:pic>
      <p:pic>
        <p:nvPicPr>
          <p:cNvPr id="431" name="Google Shape;431;g25a05de1284_3_74"/>
          <p:cNvPicPr preferRelativeResize="0"/>
          <p:nvPr/>
        </p:nvPicPr>
        <p:blipFill>
          <a:blip r:embed="rId5">
            <a:alphaModFix/>
          </a:blip>
          <a:stretch>
            <a:fillRect/>
          </a:stretch>
        </p:blipFill>
        <p:spPr>
          <a:xfrm>
            <a:off x="3119250" y="4974275"/>
            <a:ext cx="5457825" cy="1285875"/>
          </a:xfrm>
          <a:prstGeom prst="rect">
            <a:avLst/>
          </a:prstGeom>
          <a:noFill/>
          <a:ln>
            <a:noFill/>
          </a:ln>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5a05de1284_3_85"/>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g25a05de1284_3_85"/>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38" name="Google Shape;438;g25a05de1284_3_85"/>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6</a:t>
            </a:r>
            <a:r>
              <a:rPr b="1" lang="en-US" sz="2400">
                <a:solidFill>
                  <a:schemeClr val="dk1"/>
                </a:solidFill>
                <a:latin typeface="Arial"/>
                <a:ea typeface="Arial"/>
                <a:cs typeface="Arial"/>
                <a:sym typeface="Arial"/>
              </a:rPr>
              <a:t>: Th</a:t>
            </a:r>
            <a:r>
              <a:rPr b="1" lang="en-US" sz="2400">
                <a:solidFill>
                  <a:schemeClr val="dk1"/>
                </a:solidFill>
              </a:rPr>
              <a:t>ay đổi công thức tính phí vận chuyển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Phí vận chuyển sẽ được tính dựa theo khối lượng thực tế, khoảng cách, và độ</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cồng kềnh của kiện hàng.</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Ví dụ: Kích thước của kiện hàng: chiều dài, chiều rộng, chiều cao. Độ cồng kềnh</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của kiện hàng có thể lấy tượng trưng:</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Độ cồng kềnh (kg) = Chiều dài (cm) x Chiều rộng (cm) x Chiều cao (cm) / 6000.</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lang="en-US" sz="2400">
                <a:latin typeface="Times New Roman"/>
                <a:ea typeface="Times New Roman"/>
                <a:cs typeface="Times New Roman"/>
                <a:sym typeface="Times New Roman"/>
              </a:rPr>
              <a:t>Khối lượng và độ cồng kềnh (đơn vị: kg) lấy hệ số là 10 (đ/kg); khoảng cách</a:t>
            </a:r>
            <a:endParaRPr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rPr b="1" lang="en-US" sz="2400">
                <a:latin typeface="Times New Roman"/>
                <a:ea typeface="Times New Roman"/>
                <a:cs typeface="Times New Roman"/>
                <a:sym typeface="Times New Roman"/>
              </a:rPr>
              <a:t>=&gt; Giải pháp:  sử dụng strategy pattern</a:t>
            </a:r>
            <a:endParaRPr b="1"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5a05de1284_3_93"/>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g25a05de1284_3_93"/>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45" name="Google Shape;445;g25a05de1284_3_93"/>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6</a:t>
            </a:r>
            <a:r>
              <a:rPr b="1" lang="en-US" sz="2400">
                <a:solidFill>
                  <a:schemeClr val="dk1"/>
                </a:solidFill>
                <a:latin typeface="Arial"/>
                <a:ea typeface="Arial"/>
                <a:cs typeface="Arial"/>
                <a:sym typeface="Arial"/>
              </a:rPr>
              <a:t>: Th</a:t>
            </a:r>
            <a:r>
              <a:rPr b="1" lang="en-US" sz="2400">
                <a:solidFill>
                  <a:schemeClr val="dk1"/>
                </a:solidFill>
              </a:rPr>
              <a:t>ay đổi công thức tính phí vận chuyển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t/>
            </a:r>
            <a:endParaRPr b="1"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46" name="Google Shape;446;g25a05de1284_3_93"/>
          <p:cNvPicPr preferRelativeResize="0"/>
          <p:nvPr/>
        </p:nvPicPr>
        <p:blipFill>
          <a:blip r:embed="rId3">
            <a:alphaModFix/>
          </a:blip>
          <a:stretch>
            <a:fillRect/>
          </a:stretch>
        </p:blipFill>
        <p:spPr>
          <a:xfrm>
            <a:off x="804875" y="1696950"/>
            <a:ext cx="7534275" cy="4313325"/>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5a05de1284_3_101"/>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2" name="Google Shape;452;g25a05de1284_3_101"/>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3. Đề xuất cải tiến</a:t>
            </a:r>
            <a:endParaRPr>
              <a:latin typeface="Arial"/>
              <a:ea typeface="Arial"/>
              <a:cs typeface="Arial"/>
              <a:sym typeface="Arial"/>
            </a:endParaRPr>
          </a:p>
        </p:txBody>
      </p:sp>
      <p:sp>
        <p:nvSpPr>
          <p:cNvPr id="453" name="Google Shape;453;g25a05de1284_3_101"/>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a:t>
            </a:r>
            <a:r>
              <a:rPr b="1" lang="en-US" sz="2400">
                <a:solidFill>
                  <a:schemeClr val="dk1"/>
                </a:solidFill>
              </a:rPr>
              <a:t>6</a:t>
            </a:r>
            <a:r>
              <a:rPr b="1" lang="en-US" sz="2400">
                <a:solidFill>
                  <a:schemeClr val="dk1"/>
                </a:solidFill>
                <a:latin typeface="Arial"/>
                <a:ea typeface="Arial"/>
                <a:cs typeface="Arial"/>
                <a:sym typeface="Arial"/>
              </a:rPr>
              <a:t>: Th</a:t>
            </a:r>
            <a:r>
              <a:rPr b="1" lang="en-US" sz="2400">
                <a:solidFill>
                  <a:schemeClr val="dk1"/>
                </a:solidFill>
              </a:rPr>
              <a:t>ay đổi công thức tính phí vận chuyển</a:t>
            </a:r>
            <a:endParaRPr b="1" sz="2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t/>
            </a:r>
            <a:endParaRPr b="1" sz="2400">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000000"/>
              </a:buClr>
              <a:buSzPts val="2400"/>
              <a:buFont typeface="Arial"/>
              <a:buNone/>
            </a:pPr>
            <a:r>
              <a:t/>
            </a:r>
            <a:endParaRPr sz="2400">
              <a:latin typeface="Times New Roman"/>
              <a:ea typeface="Times New Roman"/>
              <a:cs typeface="Times New Roman"/>
              <a:sym typeface="Times New Roman"/>
            </a:endParaRPr>
          </a:p>
        </p:txBody>
      </p:sp>
      <p:pic>
        <p:nvPicPr>
          <p:cNvPr id="454" name="Google Shape;454;g25a05de1284_3_101"/>
          <p:cNvPicPr preferRelativeResize="0"/>
          <p:nvPr/>
        </p:nvPicPr>
        <p:blipFill>
          <a:blip r:embed="rId3">
            <a:alphaModFix/>
          </a:blip>
          <a:stretch>
            <a:fillRect/>
          </a:stretch>
        </p:blipFill>
        <p:spPr>
          <a:xfrm>
            <a:off x="408450" y="1871475"/>
            <a:ext cx="5457825" cy="1057275"/>
          </a:xfrm>
          <a:prstGeom prst="rect">
            <a:avLst/>
          </a:prstGeom>
          <a:noFill/>
          <a:ln>
            <a:noFill/>
          </a:ln>
        </p:spPr>
      </p:pic>
      <p:pic>
        <p:nvPicPr>
          <p:cNvPr id="455" name="Google Shape;455;g25a05de1284_3_101"/>
          <p:cNvPicPr preferRelativeResize="0"/>
          <p:nvPr/>
        </p:nvPicPr>
        <p:blipFill>
          <a:blip r:embed="rId4">
            <a:alphaModFix/>
          </a:blip>
          <a:stretch>
            <a:fillRect/>
          </a:stretch>
        </p:blipFill>
        <p:spPr>
          <a:xfrm>
            <a:off x="3432025" y="3076000"/>
            <a:ext cx="5457825" cy="1257300"/>
          </a:xfrm>
          <a:prstGeom prst="rect">
            <a:avLst/>
          </a:prstGeom>
          <a:noFill/>
          <a:ln>
            <a:noFill/>
          </a:ln>
        </p:spPr>
      </p:pic>
      <p:pic>
        <p:nvPicPr>
          <p:cNvPr id="456" name="Google Shape;456;g25a05de1284_3_101"/>
          <p:cNvPicPr preferRelativeResize="0"/>
          <p:nvPr/>
        </p:nvPicPr>
        <p:blipFill>
          <a:blip r:embed="rId5">
            <a:alphaModFix/>
          </a:blip>
          <a:stretch>
            <a:fillRect/>
          </a:stretch>
        </p:blipFill>
        <p:spPr>
          <a:xfrm>
            <a:off x="536450" y="4480550"/>
            <a:ext cx="5457825" cy="1495425"/>
          </a:xfrm>
          <a:prstGeom prst="rect">
            <a:avLst/>
          </a:prstGeom>
          <a:noFill/>
          <a:ln>
            <a:noFill/>
          </a:ln>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4"/>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14"/>
          <p:cNvSpPr txBox="1"/>
          <p:nvPr>
            <p:ph type="title"/>
          </p:nvPr>
        </p:nvSpPr>
        <p:spPr>
          <a:xfrm>
            <a:off x="116866" y="84808"/>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4. Tổng kết</a:t>
            </a:r>
            <a:endParaRPr>
              <a:latin typeface="Arial"/>
              <a:ea typeface="Arial"/>
              <a:cs typeface="Arial"/>
              <a:sym typeface="Arial"/>
            </a:endParaRPr>
          </a:p>
        </p:txBody>
      </p:sp>
      <p:sp>
        <p:nvSpPr>
          <p:cNvPr id="463" name="Google Shape;463;p14"/>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Kết quả tổng quan: </a:t>
            </a:r>
            <a:endParaRPr/>
          </a:p>
          <a:p>
            <a:pPr indent="-365760" lvl="0" marL="59436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So với dự kiến ban đầu, nhóm cũng đã chỉ ra được những vi phạm của source code cũ. </a:t>
            </a:r>
            <a:endParaRPr b="0" i="0" sz="2400" u="none" strike="noStrike">
              <a:solidFill>
                <a:srgbClr val="000000"/>
              </a:solidFill>
              <a:latin typeface="Times New Roman"/>
              <a:ea typeface="Times New Roman"/>
              <a:cs typeface="Times New Roman"/>
              <a:sym typeface="Times New Roman"/>
            </a:endParaRPr>
          </a:p>
          <a:p>
            <a:pPr indent="-365760" lvl="0" marL="594360" marR="0" rtl="0" algn="just">
              <a:lnSpc>
                <a:spcPct val="90000"/>
              </a:lnSpc>
              <a:spcBef>
                <a:spcPts val="60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V</a:t>
            </a:r>
            <a:r>
              <a:rPr b="0" i="0" lang="en-US" sz="2400" u="none" strike="noStrike">
                <a:solidFill>
                  <a:srgbClr val="000000"/>
                </a:solidFill>
                <a:latin typeface="Times New Roman"/>
                <a:ea typeface="Times New Roman"/>
                <a:cs typeface="Times New Roman"/>
                <a:sym typeface="Times New Roman"/>
              </a:rPr>
              <a:t>ới 7 vấn đề được nêu ra thì nhóm đã giải quyết được 6 vấn đề. Bằng cách sử dụng các design pattern. </a:t>
            </a:r>
            <a:endParaRPr b="0" i="0" sz="2400" u="none" strike="noStrike">
              <a:solidFill>
                <a:srgbClr val="000000"/>
              </a:solidFill>
              <a:latin typeface="Times New Roman"/>
              <a:ea typeface="Times New Roman"/>
              <a:cs typeface="Times New Roman"/>
              <a:sym typeface="Times New Roman"/>
            </a:endParaRPr>
          </a:p>
          <a:p>
            <a:pPr indent="-365760" lvl="0" marL="59436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Mã nguồn sẽ dễ phát triển và bảo trì hơn trong tương lai</a:t>
            </a:r>
            <a:endParaRPr b="0"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15"/>
          <p:cNvSpPr txBox="1"/>
          <p:nvPr>
            <p:ph type="title"/>
          </p:nvPr>
        </p:nvSpPr>
        <p:spPr>
          <a:xfrm>
            <a:off x="116866" y="84808"/>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latin typeface="Arial"/>
                <a:ea typeface="Arial"/>
                <a:cs typeface="Arial"/>
                <a:sym typeface="Arial"/>
              </a:rPr>
              <a:t>4. Tổng kết</a:t>
            </a:r>
            <a:endParaRPr>
              <a:latin typeface="Arial"/>
              <a:ea typeface="Arial"/>
              <a:cs typeface="Arial"/>
              <a:sym typeface="Arial"/>
            </a:endParaRPr>
          </a:p>
        </p:txBody>
      </p:sp>
      <p:sp>
        <p:nvSpPr>
          <p:cNvPr id="470" name="Google Shape;470;p15"/>
          <p:cNvSpPr txBox="1"/>
          <p:nvPr/>
        </p:nvSpPr>
        <p:spPr>
          <a:xfrm>
            <a:off x="235077" y="1240971"/>
            <a:ext cx="8674100" cy="49036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Vấn đề còn tồn đong: </a:t>
            </a:r>
            <a:endParaRPr/>
          </a:p>
          <a:p>
            <a:pPr indent="-457200" lvl="0" marL="68580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Với class ApplicationProgrammingInterface ( class có chức năng call api) mới chỉ có 2 method là get, put. Sau này có thể mở rộng lên nhiều method: delete, patch, options. Có thể thêm method mới được.</a:t>
            </a:r>
            <a:endParaRPr b="0" sz="2400">
              <a:solidFill>
                <a:schemeClr val="dk1"/>
              </a:solidFill>
              <a:latin typeface="Calibri"/>
              <a:ea typeface="Calibri"/>
              <a:cs typeface="Calibri"/>
              <a:sym typeface="Calibri"/>
            </a:endParaRPr>
          </a:p>
          <a:p>
            <a:pPr indent="-457200" lvl="0" marL="68580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Với class PopupScreen sau này có thể có nhiều lại popup (hiện tại chỉ có error, success, loading ) sau này mở rộng thì cần phải cải tiến lại code.</a:t>
            </a:r>
            <a:endParaRPr b="0" sz="2400">
              <a:solidFill>
                <a:schemeClr val="dk1"/>
              </a:solidFill>
              <a:latin typeface="Calibri"/>
              <a:ea typeface="Calibri"/>
              <a:cs typeface="Calibri"/>
              <a:sym typeface="Calibri"/>
            </a:endParaRPr>
          </a:p>
          <a:p>
            <a:pPr indent="-457200" lvl="0" marL="685800" marR="0" rtl="0" algn="just">
              <a:lnSpc>
                <a:spcPct val="90000"/>
              </a:lnSpc>
              <a:spcBef>
                <a:spcPts val="600"/>
              </a:spcBef>
              <a:spcAft>
                <a:spcPts val="0"/>
              </a:spcAft>
              <a:buClr>
                <a:srgbClr val="000000"/>
              </a:buClr>
              <a:buSzPts val="2400"/>
              <a:buFont typeface="Arial"/>
              <a:buChar char="•"/>
            </a:pPr>
            <a:r>
              <a:rPr b="0" i="0" lang="en-US" sz="2400" u="none" strike="noStrike">
                <a:solidFill>
                  <a:srgbClr val="000000"/>
                </a:solidFill>
                <a:latin typeface="Times New Roman"/>
                <a:ea typeface="Times New Roman"/>
                <a:cs typeface="Times New Roman"/>
                <a:sym typeface="Times New Roman"/>
              </a:rPr>
              <a:t>Với vấn đề: Cập nhật lại chức năng hủy đơn hàng thì nhóm cũng chưa đưa ra được giải quyết</a:t>
            </a:r>
            <a:endParaRPr b="0" sz="24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br>
              <a:rPr lang="en-US" sz="2400">
                <a:solidFill>
                  <a:schemeClr val="dk1"/>
                </a:solidFill>
                <a:latin typeface="Calibri"/>
                <a:ea typeface="Calibri"/>
                <a:cs typeface="Calibri"/>
                <a:sym typeface="Calibri"/>
              </a:rPr>
            </a:br>
            <a:endParaRPr b="0"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16"/>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lang="en-US" sz="4800">
                <a:solidFill>
                  <a:srgbClr val="C00000"/>
                </a:solidFill>
                <a:latin typeface="Lato"/>
                <a:ea typeface="Lato"/>
                <a:cs typeface="Lato"/>
                <a:sym typeface="Lato"/>
              </a:rPr>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8d5ba56b01_1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g28d5ba56b01_1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93" name="Google Shape;93;g28d5ba56b01_1_0"/>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3100">
                <a:solidFill>
                  <a:schemeClr val="dk1"/>
                </a:solidFill>
              </a:rPr>
              <a:t>Những chức năng chính của phần mềm:</a:t>
            </a:r>
            <a:endParaRPr sz="3100">
              <a:solidFill>
                <a:schemeClr val="dk1"/>
              </a:solidFill>
            </a:endParaRPr>
          </a:p>
          <a:p>
            <a:pPr indent="-425450" lvl="0" marL="457200" marR="0" rtl="0" algn="l">
              <a:lnSpc>
                <a:spcPct val="90000"/>
              </a:lnSpc>
              <a:spcBef>
                <a:spcPts val="1000"/>
              </a:spcBef>
              <a:spcAft>
                <a:spcPts val="0"/>
              </a:spcAft>
              <a:buClr>
                <a:schemeClr val="dk1"/>
              </a:buClr>
              <a:buSzPts val="3100"/>
              <a:buChar char="●"/>
            </a:pPr>
            <a:r>
              <a:rPr lang="en-US" sz="3100">
                <a:solidFill>
                  <a:schemeClr val="dk1"/>
                </a:solidFill>
              </a:rPr>
              <a:t>Đăng nhập</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Các chức năng liên quan đến giỏ hàng: thêm sản phẩm, xem giỏ hàng</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Xem hóa đơn</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Điền thông tin vận chuyển</a:t>
            </a:r>
            <a:endParaRPr sz="3100">
              <a:solidFill>
                <a:schemeClr val="dk1"/>
              </a:solidFill>
            </a:endParaRPr>
          </a:p>
          <a:p>
            <a:pPr indent="-425450" lvl="0" marL="457200" marR="0" rtl="0" algn="l">
              <a:lnSpc>
                <a:spcPct val="90000"/>
              </a:lnSpc>
              <a:spcBef>
                <a:spcPts val="0"/>
              </a:spcBef>
              <a:spcAft>
                <a:spcPts val="0"/>
              </a:spcAft>
              <a:buClr>
                <a:schemeClr val="dk1"/>
              </a:buClr>
              <a:buSzPts val="3100"/>
              <a:buChar char="●"/>
            </a:pPr>
            <a:r>
              <a:rPr lang="en-US" sz="3100">
                <a:solidFill>
                  <a:schemeClr val="dk1"/>
                </a:solidFill>
              </a:rPr>
              <a:t>Thanh toán</a:t>
            </a:r>
            <a:endParaRPr sz="3100">
              <a:solidFill>
                <a:schemeClr val="dk1"/>
              </a:solidFill>
            </a:endParaRPr>
          </a:p>
          <a:p>
            <a:pPr indent="0" lvl="0" marL="0" marR="0" rtl="0" algn="l">
              <a:lnSpc>
                <a:spcPct val="90000"/>
              </a:lnSpc>
              <a:spcBef>
                <a:spcPts val="1000"/>
              </a:spcBef>
              <a:spcAft>
                <a:spcPts val="0"/>
              </a:spcAft>
              <a:buNone/>
            </a:pPr>
            <a:r>
              <a:t/>
            </a:r>
            <a:endParaRPr sz="2400">
              <a:solidFill>
                <a:schemeClr val="dk1"/>
              </a:solidFill>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318ed3ce4e_0_4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 name="Google Shape;99;g2318ed3ce4e_0_4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00" name="Google Shape;100;g2318ed3ce4e_0_48"/>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1.2.3. </a:t>
            </a:r>
            <a:r>
              <a:rPr b="1" lang="en-US" sz="2400">
                <a:solidFill>
                  <a:schemeClr val="dk1"/>
                </a:solidFill>
              </a:rPr>
              <a:t>Cấu trúc mã nguồn</a:t>
            </a:r>
            <a:endParaRPr b="1" sz="2400">
              <a:solidFill>
                <a:schemeClr val="dk1"/>
              </a:solidFill>
            </a:endParaRPr>
          </a:p>
          <a:p>
            <a:pPr indent="0" lvl="0" marL="0" rtl="0" algn="just">
              <a:lnSpc>
                <a:spcPct val="120000"/>
              </a:lnSpc>
              <a:spcBef>
                <a:spcPts val="600"/>
              </a:spcBef>
              <a:spcAft>
                <a:spcPts val="0"/>
              </a:spcAft>
              <a:buClr>
                <a:schemeClr val="dk1"/>
              </a:buClr>
              <a:buSzPts val="1100"/>
              <a:buFont typeface="Arial"/>
              <a:buNone/>
            </a:pPr>
            <a:r>
              <a:t/>
            </a:r>
            <a:endParaRPr b="1" sz="2400">
              <a:solidFill>
                <a:schemeClr val="dk1"/>
              </a:solidFill>
            </a:endParaRPr>
          </a:p>
        </p:txBody>
      </p:sp>
      <p:pic>
        <p:nvPicPr>
          <p:cNvPr id="101" name="Google Shape;101;g2318ed3ce4e_0_48"/>
          <p:cNvPicPr preferRelativeResize="0"/>
          <p:nvPr/>
        </p:nvPicPr>
        <p:blipFill>
          <a:blip r:embed="rId3">
            <a:alphaModFix/>
          </a:blip>
          <a:stretch>
            <a:fillRect/>
          </a:stretch>
        </p:blipFill>
        <p:spPr>
          <a:xfrm>
            <a:off x="393450" y="1670025"/>
            <a:ext cx="2686050" cy="439687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318ed3ce4e_0_3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 name="Google Shape;107;g2318ed3ce4e_0_3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08" name="Google Shape;108;g2318ed3ce4e_0_38"/>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1.2.4. Các yêu cầu cần thêm cần cân nhắc trong quá trình tái cấu trúc</a:t>
            </a:r>
            <a:endParaRPr b="1" sz="2400">
              <a:solidFill>
                <a:schemeClr val="dk1"/>
              </a:solidFill>
            </a:endParaRPr>
          </a:p>
          <a:p>
            <a:pPr indent="-355600" lvl="0" marL="457200" rtl="0" algn="just">
              <a:lnSpc>
                <a:spcPct val="120000"/>
              </a:lnSpc>
              <a:spcBef>
                <a:spcPts val="600"/>
              </a:spcBef>
              <a:spcAft>
                <a:spcPts val="0"/>
              </a:spcAft>
              <a:buClr>
                <a:schemeClr val="dk1"/>
              </a:buClr>
              <a:buSzPts val="2000"/>
              <a:buChar char="●"/>
            </a:pPr>
            <a:r>
              <a:rPr lang="en-US" sz="2000">
                <a:solidFill>
                  <a:schemeClr val="dk1"/>
                </a:solidFill>
              </a:rPr>
              <a:t>Thêm mặt hàng media mới </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Thay đổi khoảng cách tính sử dụng thư viện mới </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Thêm phương thức thanh toán mới</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Thay đổi lại c</a:t>
            </a:r>
            <a:r>
              <a:rPr lang="en-US" sz="2000">
                <a:solidFill>
                  <a:schemeClr val="dk1"/>
                </a:solidFill>
              </a:rPr>
              <a:t>ông</a:t>
            </a:r>
            <a:r>
              <a:rPr lang="en-US" sz="2000">
                <a:solidFill>
                  <a:schemeClr val="dk1"/>
                </a:solidFill>
              </a:rPr>
              <a:t> thức tính phí vận chuyển</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Thêm màn hình xem chi tiết sản phẩm </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Thay đổi yêu cầu khi load giao diện hiện tại</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Cập nhật lại chức năng hủy đơn hàng</a:t>
            </a:r>
            <a:endParaRPr sz="2000">
              <a:solidFill>
                <a:schemeClr val="dk1"/>
              </a:solidFil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318ed3ce4e_0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 name="Google Shape;114;g2318ed3ce4e_0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15" name="Google Shape;115;g2318ed3ce4e_0_0"/>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1.2.5. Các hoạt động</a:t>
            </a:r>
            <a:endParaRPr b="1" sz="2400">
              <a:solidFill>
                <a:schemeClr val="dk1"/>
              </a:solidFill>
            </a:endParaRPr>
          </a:p>
          <a:p>
            <a:pPr indent="-355600" lvl="0" marL="457200" rtl="0" algn="just">
              <a:lnSpc>
                <a:spcPct val="120000"/>
              </a:lnSpc>
              <a:spcBef>
                <a:spcPts val="600"/>
              </a:spcBef>
              <a:spcAft>
                <a:spcPts val="0"/>
              </a:spcAft>
              <a:buClr>
                <a:schemeClr val="dk1"/>
              </a:buClr>
              <a:buSzPts val="2000"/>
              <a:buChar char="●"/>
            </a:pPr>
            <a:r>
              <a:rPr lang="en-US" sz="2000">
                <a:solidFill>
                  <a:schemeClr val="dk1"/>
                </a:solidFill>
              </a:rPr>
              <a:t>Review mã nguồn</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Refactor code</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Loại bỏ code trùng lặp và tạo ra các phương thức hoặc lớp tái sử dụng.</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Testing</a:t>
            </a:r>
            <a:endParaRPr sz="2000">
              <a:solidFill>
                <a:schemeClr val="dk1"/>
              </a:solidFill>
            </a:endParaRPr>
          </a:p>
          <a:p>
            <a:pPr indent="-355600" lvl="0" marL="457200" rtl="0" algn="just">
              <a:lnSpc>
                <a:spcPct val="120000"/>
              </a:lnSpc>
              <a:spcBef>
                <a:spcPts val="0"/>
              </a:spcBef>
              <a:spcAft>
                <a:spcPts val="0"/>
              </a:spcAft>
              <a:buClr>
                <a:schemeClr val="dk1"/>
              </a:buClr>
              <a:buSzPts val="2000"/>
              <a:buChar char="●"/>
            </a:pPr>
            <a:r>
              <a:rPr lang="en-US" sz="2000">
                <a:solidFill>
                  <a:schemeClr val="dk1"/>
                </a:solidFill>
              </a:rPr>
              <a:t>Tổ chức mã nguồn</a:t>
            </a:r>
            <a:endParaRPr sz="2000">
              <a:solidFill>
                <a:schemeClr val="dk1"/>
              </a:solidFil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a4bf9e380_0_79"/>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g25a4bf9e380_0_79"/>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Tổng quan</a:t>
            </a:r>
            <a:endParaRPr/>
          </a:p>
        </p:txBody>
      </p:sp>
      <p:sp>
        <p:nvSpPr>
          <p:cNvPr id="122" name="Google Shape;122;g25a4bf9e380_0_79"/>
          <p:cNvSpPr txBox="1"/>
          <p:nvPr/>
        </p:nvSpPr>
        <p:spPr>
          <a:xfrm>
            <a:off x="235077" y="1240971"/>
            <a:ext cx="8674200" cy="49038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600"/>
              </a:spcBef>
              <a:spcAft>
                <a:spcPts val="0"/>
              </a:spcAft>
              <a:buClr>
                <a:schemeClr val="dk1"/>
              </a:buClr>
              <a:buSzPts val="1100"/>
              <a:buFont typeface="Arial"/>
              <a:buNone/>
            </a:pPr>
            <a:r>
              <a:rPr b="1" lang="en-US" sz="2400">
                <a:solidFill>
                  <a:schemeClr val="dk1"/>
                </a:solidFill>
              </a:rPr>
              <a:t>1.2.6. Kết quả dự kiến</a:t>
            </a:r>
            <a:endParaRPr b="1" sz="2400">
              <a:solidFill>
                <a:schemeClr val="dk1"/>
              </a:solidFill>
            </a:endParaRPr>
          </a:p>
          <a:p>
            <a:pPr indent="228600" lvl="0" marL="0" rtl="0" algn="just">
              <a:lnSpc>
                <a:spcPct val="120000"/>
              </a:lnSpc>
              <a:spcBef>
                <a:spcPts val="6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Kết quả dự kiến sẽ là một mã nguồn dễ đọc, dễ hiểu, dễ kiểm thử, dễ tái sử dụng và dễ tham gia cộng tác. Các tên biến, tên hàm và tên lớp được đặt một cách rõ ràng và mô tả chính xác mục đích và nhiệm vụ của chúng. Cấu trúc code được sắp xếp một cách hợp lý và dễ theo dõi, giúp giảm độ phức tạp và tăng tính tái sử dụng của mã nguồn.</a:t>
            </a:r>
            <a:endParaRPr b="1" sz="2000">
              <a:solidFill>
                <a:schemeClr val="dk1"/>
              </a:solidFil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